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363" r:id="rId3"/>
    <p:sldId id="364" r:id="rId4"/>
    <p:sldId id="365" r:id="rId5"/>
    <p:sldId id="366" r:id="rId6"/>
    <p:sldId id="367" r:id="rId7"/>
    <p:sldId id="368" r:id="rId8"/>
    <p:sldId id="374" r:id="rId9"/>
    <p:sldId id="478" r:id="rId10"/>
    <p:sldId id="479" r:id="rId11"/>
    <p:sldId id="370" r:id="rId12"/>
    <p:sldId id="375" r:id="rId13"/>
    <p:sldId id="423" r:id="rId14"/>
    <p:sldId id="421" r:id="rId15"/>
    <p:sldId id="422" r:id="rId16"/>
    <p:sldId id="372" r:id="rId17"/>
    <p:sldId id="426" r:id="rId18"/>
    <p:sldId id="424" r:id="rId19"/>
    <p:sldId id="425" r:id="rId20"/>
    <p:sldId id="427" r:id="rId21"/>
    <p:sldId id="428" r:id="rId22"/>
    <p:sldId id="429" r:id="rId23"/>
    <p:sldId id="373" r:id="rId24"/>
    <p:sldId id="376" r:id="rId25"/>
    <p:sldId id="406" r:id="rId26"/>
    <p:sldId id="377" r:id="rId27"/>
    <p:sldId id="408" r:id="rId28"/>
    <p:sldId id="407" r:id="rId29"/>
    <p:sldId id="410" r:id="rId30"/>
    <p:sldId id="411" r:id="rId31"/>
    <p:sldId id="412" r:id="rId32"/>
    <p:sldId id="413" r:id="rId33"/>
    <p:sldId id="409" r:id="rId34"/>
    <p:sldId id="414" r:id="rId35"/>
    <p:sldId id="415" r:id="rId36"/>
    <p:sldId id="416" r:id="rId37"/>
    <p:sldId id="417" r:id="rId38"/>
    <p:sldId id="419" r:id="rId39"/>
    <p:sldId id="418" r:id="rId40"/>
    <p:sldId id="431" r:id="rId41"/>
    <p:sldId id="432" r:id="rId42"/>
    <p:sldId id="433" r:id="rId43"/>
    <p:sldId id="434" r:id="rId44"/>
    <p:sldId id="435" r:id="rId45"/>
    <p:sldId id="440" r:id="rId46"/>
    <p:sldId id="436" r:id="rId47"/>
    <p:sldId id="437" r:id="rId48"/>
    <p:sldId id="438" r:id="rId49"/>
    <p:sldId id="439" r:id="rId50"/>
    <p:sldId id="441" r:id="rId51"/>
    <p:sldId id="442" r:id="rId52"/>
    <p:sldId id="443" r:id="rId53"/>
    <p:sldId id="444" r:id="rId54"/>
    <p:sldId id="445" r:id="rId55"/>
    <p:sldId id="446" r:id="rId56"/>
    <p:sldId id="447" r:id="rId57"/>
    <p:sldId id="448" r:id="rId58"/>
    <p:sldId id="449" r:id="rId59"/>
    <p:sldId id="450" r:id="rId60"/>
    <p:sldId id="451" r:id="rId61"/>
    <p:sldId id="453" r:id="rId62"/>
    <p:sldId id="454" r:id="rId63"/>
    <p:sldId id="455" r:id="rId64"/>
    <p:sldId id="456" r:id="rId65"/>
    <p:sldId id="457" r:id="rId66"/>
    <p:sldId id="458" r:id="rId67"/>
    <p:sldId id="459" r:id="rId68"/>
    <p:sldId id="460" r:id="rId69"/>
    <p:sldId id="461" r:id="rId70"/>
    <p:sldId id="462" r:id="rId71"/>
    <p:sldId id="463" r:id="rId72"/>
    <p:sldId id="464" r:id="rId73"/>
    <p:sldId id="465" r:id="rId74"/>
    <p:sldId id="466" r:id="rId75"/>
    <p:sldId id="467" r:id="rId76"/>
    <p:sldId id="468" r:id="rId77"/>
    <p:sldId id="469" r:id="rId78"/>
    <p:sldId id="470" r:id="rId79"/>
    <p:sldId id="471" r:id="rId80"/>
    <p:sldId id="472" r:id="rId81"/>
    <p:sldId id="473" r:id="rId82"/>
    <p:sldId id="474" r:id="rId83"/>
    <p:sldId id="475" r:id="rId84"/>
    <p:sldId id="476" r:id="rId85"/>
    <p:sldId id="477" r:id="rId86"/>
    <p:sldId id="480"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049" autoAdjust="0"/>
  </p:normalViewPr>
  <p:slideViewPr>
    <p:cSldViewPr>
      <p:cViewPr varScale="1">
        <p:scale>
          <a:sx n="68" d="100"/>
          <a:sy n="68" d="100"/>
        </p:scale>
        <p:origin x="57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A920297-3151-4D9B-872C-66B21328C5D0}"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60764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857447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4258361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554241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485276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20297-3151-4D9B-872C-66B21328C5D0}" type="datetimeFigureOut">
              <a:rPr lang="en-US" smtClean="0"/>
              <a:pPr/>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340636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20297-3151-4D9B-872C-66B21328C5D0}" type="datetimeFigureOut">
              <a:rPr lang="en-US" smtClean="0"/>
              <a:pPr/>
              <a:t>7/26/2022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867310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20297-3151-4D9B-872C-66B21328C5D0}" type="datetimeFigureOut">
              <a:rPr lang="en-US" smtClean="0"/>
              <a:pPr/>
              <a:t>7/26/2022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57864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7/26/2022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57684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392590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04950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A920297-3151-4D9B-872C-66B21328C5D0}" type="datetimeFigureOut">
              <a:rPr lang="en-US" smtClean="0"/>
              <a:pPr/>
              <a:t>7/26/2022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12989471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iYpPzeG7fI" TargetMode="External"/><Relationship Id="rId7" Type="http://schemas.openxmlformats.org/officeDocument/2006/relationships/hyperlink" Target="https://www.youtube.com/watch?v=HYKANHHiBLs" TargetMode="External"/><Relationship Id="rId2" Type="http://schemas.openxmlformats.org/officeDocument/2006/relationships/hyperlink" Target="https://www.youtube.com/watch?v=Hso54zFOuVY" TargetMode="External"/><Relationship Id="rId1" Type="http://schemas.openxmlformats.org/officeDocument/2006/relationships/slideLayout" Target="../slideLayouts/slideLayout2.xml"/><Relationship Id="rId6" Type="http://schemas.openxmlformats.org/officeDocument/2006/relationships/hyperlink" Target="https://www.youtube.com/watch?v=Cg3OA1s8-SI" TargetMode="External"/><Relationship Id="rId5" Type="http://schemas.openxmlformats.org/officeDocument/2006/relationships/hyperlink" Target="https://www.youtube.com/watch?v=S_8gFOhRj_c" TargetMode="External"/><Relationship Id="rId4" Type="http://schemas.openxmlformats.org/officeDocument/2006/relationships/hyperlink" Target="https://www.youtube.com/watch?v=Y9mYIs8NWGc"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2060848"/>
            <a:ext cx="8640960" cy="1470025"/>
          </a:xfrm>
        </p:spPr>
        <p:txBody>
          <a:bodyPr>
            <a:normAutofit fontScale="90000"/>
          </a:bodyPr>
          <a:lstStyle/>
          <a:p>
            <a:r>
              <a:rPr lang="en-US" sz="3600" b="1" dirty="0">
                <a:solidFill>
                  <a:srgbClr val="0070C0"/>
                </a:solidFill>
                <a:latin typeface="Times New Roman" panose="02020603050405020304" pitchFamily="18" charset="0"/>
                <a:cs typeface="Times New Roman" panose="02020603050405020304" pitchFamily="18" charset="0"/>
              </a:rPr>
              <a:t>MUNICIPAL SOLID WASTE MANAGEMENT</a:t>
            </a:r>
            <a:br>
              <a:rPr lang="en-US" sz="3600" b="1" dirty="0">
                <a:solidFill>
                  <a:srgbClr val="0070C0"/>
                </a:solidFill>
                <a:latin typeface="Times New Roman" panose="02020603050405020304" pitchFamily="18" charset="0"/>
                <a:cs typeface="Times New Roman" panose="02020603050405020304" pitchFamily="18" charset="0"/>
              </a:rPr>
            </a:br>
            <a:br>
              <a:rPr lang="en-US" sz="3600" b="1" dirty="0">
                <a:solidFill>
                  <a:srgbClr val="0070C0"/>
                </a:solidFill>
                <a:latin typeface="Times New Roman" panose="02020603050405020304" pitchFamily="18" charset="0"/>
                <a:cs typeface="Times New Roman" panose="02020603050405020304" pitchFamily="18" charset="0"/>
              </a:rPr>
            </a:br>
            <a:r>
              <a:rPr lang="en-US" sz="3600" b="1" dirty="0">
                <a:solidFill>
                  <a:srgbClr val="0070C0"/>
                </a:solidFill>
                <a:latin typeface="Times New Roman" panose="02020603050405020304" pitchFamily="18" charset="0"/>
                <a:cs typeface="Times New Roman" panose="02020603050405020304" pitchFamily="18" charset="0"/>
              </a:rPr>
              <a:t>18CEO306T</a:t>
            </a:r>
          </a:p>
        </p:txBody>
      </p:sp>
    </p:spTree>
    <p:extLst>
      <p:ext uri="{BB962C8B-B14F-4D97-AF65-F5344CB8AC3E}">
        <p14:creationId xmlns:p14="http://schemas.microsoft.com/office/powerpoint/2010/main" val="244951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827584" y="332656"/>
            <a:ext cx="2211503" cy="549381"/>
          </a:xfrm>
          <a:prstGeom prst="rect">
            <a:avLst/>
          </a:prstGeom>
          <a:noFill/>
        </p:spPr>
        <p:txBody>
          <a:bodyPr wrap="none" rtlCol="0">
            <a:spAutoFit/>
          </a:bodyPr>
          <a:lstStyle/>
          <a:p>
            <a:r>
              <a:rPr lang="en-IN" b="1" dirty="0">
                <a:solidFill>
                  <a:srgbClr val="0070C0"/>
                </a:solidFill>
                <a:latin typeface="Times New Roman" panose="02020603050405020304" pitchFamily="18" charset="0"/>
                <a:cs typeface="Times New Roman" panose="02020603050405020304" pitchFamily="18" charset="0"/>
              </a:rPr>
              <a:t>Type based</a:t>
            </a:r>
          </a:p>
        </p:txBody>
      </p:sp>
      <p:pic>
        <p:nvPicPr>
          <p:cNvPr id="5" name="Picture 2" descr="A century of waste: The evolution of Chicago&amp;#39;s trash | WBEZ Chicago"/>
          <p:cNvPicPr>
            <a:picLocks noChangeAspect="1" noChangeArrowheads="1"/>
          </p:cNvPicPr>
          <p:nvPr/>
        </p:nvPicPr>
        <p:blipFill>
          <a:blip r:embed="rId2"/>
          <a:srcRect/>
          <a:stretch>
            <a:fillRect/>
          </a:stretch>
        </p:blipFill>
        <p:spPr bwMode="auto">
          <a:xfrm>
            <a:off x="755576" y="1052736"/>
            <a:ext cx="7511074" cy="5618738"/>
          </a:xfrm>
          <a:prstGeom prst="rect">
            <a:avLst/>
          </a:prstGeom>
          <a:noFill/>
          <a:ln>
            <a:solidFill>
              <a:schemeClr val="tx1"/>
            </a:solidFill>
          </a:ln>
        </p:spPr>
      </p:pic>
    </p:spTree>
    <p:extLst>
      <p:ext uri="{BB962C8B-B14F-4D97-AF65-F5344CB8AC3E}">
        <p14:creationId xmlns:p14="http://schemas.microsoft.com/office/powerpoint/2010/main" val="1109690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sz="2800" b="1" dirty="0">
                <a:solidFill>
                  <a:srgbClr val="00B050"/>
                </a:solidFill>
                <a:latin typeface="Times New Roman" panose="02020603050405020304" pitchFamily="18" charset="0"/>
                <a:cs typeface="Times New Roman" panose="02020603050405020304" pitchFamily="18" charset="0"/>
              </a:rPr>
              <a:t>SOURCES OF SOLID WASTES</a:t>
            </a:r>
          </a:p>
        </p:txBody>
      </p:sp>
      <p:graphicFrame>
        <p:nvGraphicFramePr>
          <p:cNvPr id="5" name="Table 4"/>
          <p:cNvGraphicFramePr>
            <a:graphicFrameLocks noGrp="1"/>
          </p:cNvGraphicFramePr>
          <p:nvPr>
            <p:extLst>
              <p:ext uri="{D42A27DB-BD31-4B8C-83A1-F6EECF244321}">
                <p14:modId xmlns:p14="http://schemas.microsoft.com/office/powerpoint/2010/main" val="2905814932"/>
              </p:ext>
            </p:extLst>
          </p:nvPr>
        </p:nvGraphicFramePr>
        <p:xfrm>
          <a:off x="114240" y="908720"/>
          <a:ext cx="8858312" cy="5616909"/>
        </p:xfrm>
        <a:graphic>
          <a:graphicData uri="http://schemas.openxmlformats.org/drawingml/2006/table">
            <a:tbl>
              <a:tblPr firstRow="1" bandRow="1">
                <a:tableStyleId>{5940675A-B579-460E-94D1-54222C63F5DA}</a:tableStyleId>
              </a:tblPr>
              <a:tblGrid>
                <a:gridCol w="1563231">
                  <a:extLst>
                    <a:ext uri="{9D8B030D-6E8A-4147-A177-3AD203B41FA5}">
                      <a16:colId xmlns:a16="http://schemas.microsoft.com/office/drawing/2014/main" val="20000"/>
                    </a:ext>
                  </a:extLst>
                </a:gridCol>
                <a:gridCol w="7295081">
                  <a:extLst>
                    <a:ext uri="{9D8B030D-6E8A-4147-A177-3AD203B41FA5}">
                      <a16:colId xmlns:a16="http://schemas.microsoft.com/office/drawing/2014/main" val="20001"/>
                    </a:ext>
                  </a:extLst>
                </a:gridCol>
              </a:tblGrid>
              <a:tr h="395851">
                <a:tc gridSpan="2">
                  <a:txBody>
                    <a:bodyPr/>
                    <a:lstStyle/>
                    <a:p>
                      <a:pPr algn="ctr"/>
                      <a:r>
                        <a:rPr lang="en-IN" sz="2000" b="1" dirty="0">
                          <a:solidFill>
                            <a:srgbClr val="00B0F0"/>
                          </a:solidFill>
                          <a:latin typeface="Times New Roman" panose="02020603050405020304" pitchFamily="18" charset="0"/>
                          <a:cs typeface="Times New Roman" panose="02020603050405020304" pitchFamily="18" charset="0"/>
                        </a:rPr>
                        <a:t>Source</a:t>
                      </a:r>
                      <a:r>
                        <a:rPr lang="en-IN" sz="2000" b="1" baseline="0" dirty="0">
                          <a:solidFill>
                            <a:srgbClr val="00B0F0"/>
                          </a:solidFill>
                          <a:latin typeface="Times New Roman" panose="02020603050405020304" pitchFamily="18" charset="0"/>
                          <a:cs typeface="Times New Roman" panose="02020603050405020304" pitchFamily="18" charset="0"/>
                        </a:rPr>
                        <a:t> based</a:t>
                      </a:r>
                      <a:endParaRPr lang="en-IN" sz="2000" b="1" dirty="0">
                        <a:solidFill>
                          <a:srgbClr val="00B0F0"/>
                        </a:solidFill>
                        <a:latin typeface="Times New Roman" panose="02020603050405020304" pitchFamily="18" charset="0"/>
                        <a:cs typeface="Times New Roman" panose="02020603050405020304" pitchFamily="18" charset="0"/>
                      </a:endParaRPr>
                    </a:p>
                  </a:txBody>
                  <a:tcPr/>
                </a:tc>
                <a:tc hMerge="1">
                  <a:txBody>
                    <a:bodyPr/>
                    <a:lstStyle/>
                    <a:p>
                      <a:endParaRPr lang="en-IN" b="1" dirty="0">
                        <a:solidFill>
                          <a:srgbClr val="C00000"/>
                        </a:solidFill>
                        <a:latin typeface="Bahnschrift Light Condensed" pitchFamily="34" charset="0"/>
                      </a:endParaRPr>
                    </a:p>
                  </a:txBody>
                  <a:tcPr/>
                </a:tc>
                <a:extLst>
                  <a:ext uri="{0D108BD9-81ED-4DB2-BD59-A6C34878D82A}">
                    <a16:rowId xmlns:a16="http://schemas.microsoft.com/office/drawing/2014/main" val="10000"/>
                  </a:ext>
                </a:extLst>
              </a:tr>
              <a:tr h="758448">
                <a:tc>
                  <a:txBody>
                    <a:bodyPr/>
                    <a:lstStyle/>
                    <a:p>
                      <a:pPr algn="just"/>
                      <a:r>
                        <a:rPr lang="en-IN" sz="1600" b="1" dirty="0">
                          <a:solidFill>
                            <a:srgbClr val="C00000"/>
                          </a:solidFill>
                          <a:latin typeface="Times New Roman" panose="02020603050405020304" pitchFamily="18" charset="0"/>
                          <a:cs typeface="Times New Roman" panose="02020603050405020304" pitchFamily="18" charset="0"/>
                        </a:rPr>
                        <a:t>Residential</a:t>
                      </a:r>
                    </a:p>
                  </a:txBody>
                  <a:tcPr/>
                </a:tc>
                <a:tc>
                  <a:txBody>
                    <a:bodyPr/>
                    <a:lstStyle/>
                    <a:p>
                      <a:pPr algn="just"/>
                      <a:r>
                        <a:rPr lang="en-IN" sz="1600" dirty="0">
                          <a:solidFill>
                            <a:srgbClr val="002060"/>
                          </a:solidFill>
                          <a:latin typeface="Times New Roman" panose="02020603050405020304" pitchFamily="18" charset="0"/>
                          <a:cs typeface="Times New Roman" panose="02020603050405020304" pitchFamily="18" charset="0"/>
                        </a:rPr>
                        <a:t>This refers to wastes from dwellings, apartments, etc., and consists of leftover food, vegetable</a:t>
                      </a:r>
                      <a:r>
                        <a:rPr lang="en-IN" sz="1600" baseline="0" dirty="0">
                          <a:solidFill>
                            <a:srgbClr val="002060"/>
                          </a:solidFill>
                          <a:latin typeface="Times New Roman" panose="02020603050405020304" pitchFamily="18" charset="0"/>
                          <a:cs typeface="Times New Roman" panose="02020603050405020304" pitchFamily="18" charset="0"/>
                        </a:rPr>
                        <a:t> peels...</a:t>
                      </a:r>
                      <a:endParaRPr lang="en-IN"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758448">
                <a:tc>
                  <a:txBody>
                    <a:bodyPr/>
                    <a:lstStyle/>
                    <a:p>
                      <a:pPr algn="just"/>
                      <a:r>
                        <a:rPr lang="en-IN" sz="1600" b="1" dirty="0">
                          <a:solidFill>
                            <a:srgbClr val="C00000"/>
                          </a:solidFill>
                          <a:latin typeface="Times New Roman" panose="02020603050405020304" pitchFamily="18" charset="0"/>
                          <a:cs typeface="Times New Roman" panose="02020603050405020304" pitchFamily="18" charset="0"/>
                        </a:rPr>
                        <a:t>Commercial</a:t>
                      </a:r>
                    </a:p>
                  </a:txBody>
                  <a:tcPr/>
                </a:tc>
                <a:tc>
                  <a:txBody>
                    <a:bodyPr/>
                    <a:lstStyle/>
                    <a:p>
                      <a:pPr algn="just"/>
                      <a:r>
                        <a:rPr lang="en-IN" sz="1600" dirty="0">
                          <a:solidFill>
                            <a:srgbClr val="002060"/>
                          </a:solidFill>
                          <a:latin typeface="Times New Roman" panose="02020603050405020304" pitchFamily="18" charset="0"/>
                          <a:cs typeface="Times New Roman" panose="02020603050405020304" pitchFamily="18" charset="0"/>
                        </a:rPr>
                        <a:t>This refers</a:t>
                      </a:r>
                      <a:r>
                        <a:rPr lang="en-IN" sz="1600" baseline="0" dirty="0">
                          <a:solidFill>
                            <a:srgbClr val="002060"/>
                          </a:solidFill>
                          <a:latin typeface="Times New Roman" panose="02020603050405020304" pitchFamily="18" charset="0"/>
                          <a:cs typeface="Times New Roman" panose="02020603050405020304" pitchFamily="18" charset="0"/>
                        </a:rPr>
                        <a:t> to wastes consisting of leftover food, glasses, metals, ashes.. Generated from stores, restaurants, markets, hotels..</a:t>
                      </a:r>
                      <a:endParaRPr lang="en-IN"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890664">
                <a:tc>
                  <a:txBody>
                    <a:bodyPr/>
                    <a:lstStyle/>
                    <a:p>
                      <a:r>
                        <a:rPr lang="en-IN" sz="1600" b="1" dirty="0">
                          <a:solidFill>
                            <a:srgbClr val="C00000"/>
                          </a:solidFill>
                          <a:latin typeface="Times New Roman" panose="02020603050405020304" pitchFamily="18" charset="0"/>
                          <a:cs typeface="Times New Roman" panose="02020603050405020304" pitchFamily="18" charset="0"/>
                        </a:rPr>
                        <a:t>Institutional</a:t>
                      </a:r>
                    </a:p>
                  </a:txBody>
                  <a:tcPr/>
                </a:tc>
                <a:tc>
                  <a:txBody>
                    <a:bodyPr/>
                    <a:lstStyle/>
                    <a:p>
                      <a:r>
                        <a:rPr lang="en-IN" sz="1600" dirty="0">
                          <a:solidFill>
                            <a:srgbClr val="002060"/>
                          </a:solidFill>
                          <a:latin typeface="Times New Roman" panose="02020603050405020304" pitchFamily="18" charset="0"/>
                          <a:cs typeface="Times New Roman" panose="02020603050405020304" pitchFamily="18" charset="0"/>
                        </a:rPr>
                        <a:t>This mainly consists of paper, plastic, glasses etc generated from educational, administrative and public buildings such as schools, colleges, offices...</a:t>
                      </a:r>
                    </a:p>
                  </a:txBody>
                  <a:tcPr/>
                </a:tc>
                <a:extLst>
                  <a:ext uri="{0D108BD9-81ED-4DB2-BD59-A6C34878D82A}">
                    <a16:rowId xmlns:a16="http://schemas.microsoft.com/office/drawing/2014/main" val="10003"/>
                  </a:ext>
                </a:extLst>
              </a:tr>
              <a:tr h="890664">
                <a:tc>
                  <a:txBody>
                    <a:bodyPr/>
                    <a:lstStyle/>
                    <a:p>
                      <a:r>
                        <a:rPr lang="en-IN" sz="1600" b="1" dirty="0">
                          <a:solidFill>
                            <a:srgbClr val="C00000"/>
                          </a:solidFill>
                          <a:latin typeface="Times New Roman" panose="02020603050405020304" pitchFamily="18" charset="0"/>
                          <a:cs typeface="Times New Roman" panose="02020603050405020304" pitchFamily="18" charset="0"/>
                        </a:rPr>
                        <a:t>Municipal</a:t>
                      </a:r>
                    </a:p>
                  </a:txBody>
                  <a:tcPr/>
                </a:tc>
                <a:tc>
                  <a:txBody>
                    <a:bodyPr/>
                    <a:lstStyle/>
                    <a:p>
                      <a:pPr algn="just"/>
                      <a:r>
                        <a:rPr lang="en-IN" sz="1600" dirty="0">
                          <a:solidFill>
                            <a:srgbClr val="002060"/>
                          </a:solidFill>
                          <a:latin typeface="Times New Roman" panose="02020603050405020304" pitchFamily="18" charset="0"/>
                          <a:cs typeface="Times New Roman" panose="02020603050405020304" pitchFamily="18" charset="0"/>
                        </a:rPr>
                        <a:t>This includes dust, building</a:t>
                      </a:r>
                      <a:r>
                        <a:rPr lang="en-IN" sz="1600" baseline="0" dirty="0">
                          <a:solidFill>
                            <a:srgbClr val="002060"/>
                          </a:solidFill>
                          <a:latin typeface="Times New Roman" panose="02020603050405020304" pitchFamily="18" charset="0"/>
                          <a:cs typeface="Times New Roman" panose="02020603050405020304" pitchFamily="18" charset="0"/>
                        </a:rPr>
                        <a:t> debris, treatment plan residual sludge and etc., generated from various municipal activities like construction, demolition and landscaping</a:t>
                      </a:r>
                      <a:endParaRPr lang="en-IN"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626764">
                <a:tc>
                  <a:txBody>
                    <a:bodyPr/>
                    <a:lstStyle/>
                    <a:p>
                      <a:r>
                        <a:rPr lang="en-IN" sz="1600" b="1" dirty="0">
                          <a:solidFill>
                            <a:srgbClr val="C00000"/>
                          </a:solidFill>
                          <a:latin typeface="Times New Roman" panose="02020603050405020304" pitchFamily="18" charset="0"/>
                          <a:cs typeface="Times New Roman" panose="02020603050405020304" pitchFamily="18" charset="0"/>
                        </a:rPr>
                        <a:t>Industrial</a:t>
                      </a:r>
                    </a:p>
                  </a:txBody>
                  <a:tcPr/>
                </a:tc>
                <a:tc>
                  <a:txBody>
                    <a:bodyPr/>
                    <a:lstStyle/>
                    <a:p>
                      <a:pPr algn="just"/>
                      <a:r>
                        <a:rPr lang="en-IN" sz="1600" dirty="0">
                          <a:solidFill>
                            <a:srgbClr val="002060"/>
                          </a:solidFill>
                          <a:latin typeface="Times New Roman" panose="02020603050405020304" pitchFamily="18" charset="0"/>
                          <a:cs typeface="Times New Roman" panose="02020603050405020304" pitchFamily="18" charset="0"/>
                        </a:rPr>
                        <a:t>This mainly consists of process wastes,</a:t>
                      </a:r>
                      <a:r>
                        <a:rPr lang="en-IN" sz="1600" baseline="0" dirty="0">
                          <a:solidFill>
                            <a:srgbClr val="002060"/>
                          </a:solidFill>
                          <a:latin typeface="Times New Roman" panose="02020603050405020304" pitchFamily="18" charset="0"/>
                          <a:cs typeface="Times New Roman" panose="02020603050405020304" pitchFamily="18" charset="0"/>
                        </a:rPr>
                        <a:t> ashes, hazardous wastes and etc due to industrial activities</a:t>
                      </a:r>
                      <a:endParaRPr lang="en-IN"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758448">
                <a:tc>
                  <a:txBody>
                    <a:bodyPr/>
                    <a:lstStyle/>
                    <a:p>
                      <a:r>
                        <a:rPr lang="en-IN" sz="1600" b="1" dirty="0">
                          <a:solidFill>
                            <a:srgbClr val="C00000"/>
                          </a:solidFill>
                          <a:latin typeface="Times New Roman" panose="02020603050405020304" pitchFamily="18" charset="0"/>
                          <a:cs typeface="Times New Roman" panose="02020603050405020304" pitchFamily="18" charset="0"/>
                        </a:rPr>
                        <a:t>Agricultural</a:t>
                      </a:r>
                    </a:p>
                  </a:txBody>
                  <a:tcPr/>
                </a:tc>
                <a:tc>
                  <a:txBody>
                    <a:bodyPr/>
                    <a:lstStyle/>
                    <a:p>
                      <a:pPr algn="just"/>
                      <a:r>
                        <a:rPr lang="en-IN" sz="1600" dirty="0">
                          <a:solidFill>
                            <a:srgbClr val="002060"/>
                          </a:solidFill>
                          <a:latin typeface="Times New Roman" panose="02020603050405020304" pitchFamily="18" charset="0"/>
                          <a:cs typeface="Times New Roman" panose="02020603050405020304" pitchFamily="18" charset="0"/>
                        </a:rPr>
                        <a:t>This</a:t>
                      </a:r>
                      <a:r>
                        <a:rPr lang="en-IN" sz="1600" baseline="0" dirty="0">
                          <a:solidFill>
                            <a:srgbClr val="002060"/>
                          </a:solidFill>
                          <a:latin typeface="Times New Roman" panose="02020603050405020304" pitchFamily="18" charset="0"/>
                          <a:cs typeface="Times New Roman" panose="02020603050405020304" pitchFamily="18" charset="0"/>
                        </a:rPr>
                        <a:t> mainly consists of spoiled food grains and vegetables, agricultural remains, litter and etc generated from fields, orchards and farms etc.</a:t>
                      </a:r>
                      <a:endParaRPr lang="en-IN"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537233">
                <a:tc>
                  <a:txBody>
                    <a:bodyPr/>
                    <a:lstStyle/>
                    <a:p>
                      <a:r>
                        <a:rPr lang="en-IN" sz="1600" b="1" dirty="0">
                          <a:solidFill>
                            <a:srgbClr val="C00000"/>
                          </a:solidFill>
                          <a:latin typeface="Times New Roman" panose="02020603050405020304" pitchFamily="18" charset="0"/>
                          <a:cs typeface="Times New Roman" panose="02020603050405020304" pitchFamily="18" charset="0"/>
                        </a:rPr>
                        <a:t>Open areas</a:t>
                      </a:r>
                    </a:p>
                  </a:txBody>
                  <a:tcPr/>
                </a:tc>
                <a:tc>
                  <a:txBody>
                    <a:bodyPr/>
                    <a:lstStyle/>
                    <a:p>
                      <a:pPr algn="just"/>
                      <a:r>
                        <a:rPr lang="en-IN" sz="1600" dirty="0">
                          <a:solidFill>
                            <a:srgbClr val="002060"/>
                          </a:solidFill>
                          <a:latin typeface="Times New Roman" panose="02020603050405020304" pitchFamily="18" charset="0"/>
                          <a:cs typeface="Times New Roman" panose="02020603050405020304" pitchFamily="18" charset="0"/>
                        </a:rPr>
                        <a:t>This includes</a:t>
                      </a:r>
                      <a:r>
                        <a:rPr lang="en-IN" sz="1600" baseline="0" dirty="0">
                          <a:solidFill>
                            <a:srgbClr val="002060"/>
                          </a:solidFill>
                          <a:latin typeface="Times New Roman" panose="02020603050405020304" pitchFamily="18" charset="0"/>
                          <a:cs typeface="Times New Roman" panose="02020603050405020304" pitchFamily="18" charset="0"/>
                        </a:rPr>
                        <a:t> wastes from areas such as streets, parks, vacant lots and etc..</a:t>
                      </a:r>
                      <a:endParaRPr lang="en-IN" sz="1600" dirty="0">
                        <a:solidFill>
                          <a:srgbClr val="00206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2800" b="1" dirty="0">
                <a:solidFill>
                  <a:srgbClr val="00B0F0"/>
                </a:solidFill>
                <a:latin typeface="Times New Roman" panose="02020603050405020304" pitchFamily="18" charset="0"/>
                <a:cs typeface="Times New Roman" panose="02020603050405020304" pitchFamily="18" charset="0"/>
              </a:rPr>
              <a:t>SOURCES OF SOLID WASTES/ SOURCE BASED</a:t>
            </a:r>
          </a:p>
        </p:txBody>
      </p:sp>
      <p:sp>
        <p:nvSpPr>
          <p:cNvPr id="3" name="Content Placeholder 2"/>
          <p:cNvSpPr>
            <a:spLocks noGrp="1"/>
          </p:cNvSpPr>
          <p:nvPr>
            <p:ph idx="1"/>
          </p:nvPr>
        </p:nvSpPr>
        <p:spPr/>
        <p:txBody>
          <a:bodyPr/>
          <a:lstStyle/>
          <a:p>
            <a:endParaRPr lang="en-IN"/>
          </a:p>
        </p:txBody>
      </p:sp>
      <p:pic>
        <p:nvPicPr>
          <p:cNvPr id="25602" name="Picture 2" descr="Sources and types of municipal solid wastes | Download Scientific Diagram"/>
          <p:cNvPicPr>
            <a:picLocks noChangeAspect="1" noChangeArrowheads="1"/>
          </p:cNvPicPr>
          <p:nvPr/>
        </p:nvPicPr>
        <p:blipFill>
          <a:blip r:embed="rId2"/>
          <a:srcRect/>
          <a:stretch>
            <a:fillRect/>
          </a:stretch>
        </p:blipFill>
        <p:spPr bwMode="auto">
          <a:xfrm>
            <a:off x="500034" y="1142984"/>
            <a:ext cx="8096250" cy="5457825"/>
          </a:xfrm>
          <a:prstGeom prst="rect">
            <a:avLst/>
          </a:prstGeom>
          <a:noFill/>
          <a:ln w="12700">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ommercial &amp;amp; Industrial waste | Colubris Clean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19096"/>
            <a:ext cx="4343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DF] Institutional Waste Management and Disposal in Abakaliki Metropolis,  Ebonyi State, Nigeria | Semantic Scholar"/>
          <p:cNvPicPr>
            <a:picLocks noChangeAspect="1" noChangeArrowheads="1"/>
          </p:cNvPicPr>
          <p:nvPr/>
        </p:nvPicPr>
        <p:blipFill rotWithShape="1">
          <a:blip r:embed="rId3">
            <a:extLst>
              <a:ext uri="{28A0092B-C50C-407E-A947-70E740481C1C}">
                <a14:useLocalDpi xmlns:a14="http://schemas.microsoft.com/office/drawing/2010/main" val="0"/>
              </a:ext>
            </a:extLst>
          </a:blip>
          <a:srcRect t="-1" b="3943"/>
          <a:stretch/>
        </p:blipFill>
        <p:spPr bwMode="auto">
          <a:xfrm>
            <a:off x="4729194" y="428604"/>
            <a:ext cx="434340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ile Of Municipal Waste On A Disposal Site Ready For Recycling Stock Photo  - Image of metal, protection: 190746656"/>
          <p:cNvPicPr>
            <a:picLocks noChangeAspect="1" noChangeArrowheads="1"/>
          </p:cNvPicPr>
          <p:nvPr/>
        </p:nvPicPr>
        <p:blipFill rotWithShape="1">
          <a:blip r:embed="rId4">
            <a:extLst>
              <a:ext uri="{28A0092B-C50C-407E-A947-70E740481C1C}">
                <a14:useLocalDpi xmlns:a14="http://schemas.microsoft.com/office/drawing/2010/main" val="0"/>
              </a:ext>
            </a:extLst>
          </a:blip>
          <a:srcRect t="1" b="8421"/>
          <a:stretch/>
        </p:blipFill>
        <p:spPr bwMode="auto">
          <a:xfrm>
            <a:off x="137934" y="3183285"/>
            <a:ext cx="4357866" cy="26517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gro-industry seed &amp;#39;waste&amp;#39; is promising source of oils and ingredie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183285"/>
            <a:ext cx="4460158" cy="26079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2845354"/>
            <a:ext cx="3774358" cy="369332"/>
          </a:xfrm>
          <a:prstGeom prst="rect">
            <a:avLst/>
          </a:prstGeom>
          <a:noFill/>
        </p:spPr>
        <p:txBody>
          <a:bodyPr wrap="square" rtlCol="0">
            <a:spAutoFit/>
          </a:bodyPr>
          <a:lstStyle/>
          <a:p>
            <a:r>
              <a:rPr lang="en-US" b="1" dirty="0"/>
              <a:t>Fig:</a:t>
            </a:r>
            <a:r>
              <a:rPr lang="en-US" dirty="0"/>
              <a:t> Commercial and Industrial Waste</a:t>
            </a:r>
          </a:p>
        </p:txBody>
      </p:sp>
      <p:sp>
        <p:nvSpPr>
          <p:cNvPr id="6" name="Rectangle 5"/>
          <p:cNvSpPr/>
          <p:nvPr/>
        </p:nvSpPr>
        <p:spPr>
          <a:xfrm>
            <a:off x="5724753" y="2845354"/>
            <a:ext cx="2342693" cy="369332"/>
          </a:xfrm>
          <a:prstGeom prst="rect">
            <a:avLst/>
          </a:prstGeom>
        </p:spPr>
        <p:txBody>
          <a:bodyPr wrap="none">
            <a:spAutoFit/>
          </a:bodyPr>
          <a:lstStyle/>
          <a:p>
            <a:r>
              <a:rPr lang="en-US" b="1" dirty="0"/>
              <a:t>Fig:</a:t>
            </a:r>
            <a:r>
              <a:rPr lang="en-US" dirty="0"/>
              <a:t> Institutional Waste</a:t>
            </a:r>
          </a:p>
        </p:txBody>
      </p:sp>
      <p:sp>
        <p:nvSpPr>
          <p:cNvPr id="7" name="Rectangle 6"/>
          <p:cNvSpPr/>
          <p:nvPr/>
        </p:nvSpPr>
        <p:spPr>
          <a:xfrm>
            <a:off x="1069044" y="6086259"/>
            <a:ext cx="2140073" cy="369332"/>
          </a:xfrm>
          <a:prstGeom prst="rect">
            <a:avLst/>
          </a:prstGeom>
        </p:spPr>
        <p:txBody>
          <a:bodyPr wrap="none">
            <a:spAutoFit/>
          </a:bodyPr>
          <a:lstStyle/>
          <a:p>
            <a:r>
              <a:rPr lang="en-US" b="1" dirty="0"/>
              <a:t>Fig:</a:t>
            </a:r>
            <a:r>
              <a:rPr lang="en-US" dirty="0"/>
              <a:t> Municipal Waste</a:t>
            </a:r>
          </a:p>
        </p:txBody>
      </p:sp>
      <p:sp>
        <p:nvSpPr>
          <p:cNvPr id="8" name="Rectangle 7"/>
          <p:cNvSpPr/>
          <p:nvPr/>
        </p:nvSpPr>
        <p:spPr>
          <a:xfrm>
            <a:off x="5771818" y="5987534"/>
            <a:ext cx="2295628" cy="369332"/>
          </a:xfrm>
          <a:prstGeom prst="rect">
            <a:avLst/>
          </a:prstGeom>
        </p:spPr>
        <p:txBody>
          <a:bodyPr wrap="none">
            <a:spAutoFit/>
          </a:bodyPr>
          <a:lstStyle/>
          <a:p>
            <a:r>
              <a:rPr lang="en-US" b="1" dirty="0"/>
              <a:t>Fig:</a:t>
            </a:r>
            <a:r>
              <a:rPr lang="en-US" dirty="0"/>
              <a:t> Agricultural Waste</a:t>
            </a:r>
          </a:p>
        </p:txBody>
      </p:sp>
      <p:sp>
        <p:nvSpPr>
          <p:cNvPr id="10" name="TextBox 9"/>
          <p:cNvSpPr txBox="1"/>
          <p:nvPr/>
        </p:nvSpPr>
        <p:spPr>
          <a:xfrm>
            <a:off x="1871674" y="0"/>
            <a:ext cx="5715040" cy="400110"/>
          </a:xfrm>
          <a:prstGeom prst="rect">
            <a:avLst/>
          </a:prstGeom>
          <a:noFill/>
        </p:spPr>
        <p:txBody>
          <a:bodyPr wrap="square" rtlCol="0">
            <a:spAutoFit/>
          </a:bodyPr>
          <a:lstStyle/>
          <a:p>
            <a:pPr algn="ctr"/>
            <a:r>
              <a:rPr lang="en-IN" sz="2000" b="1" dirty="0">
                <a:solidFill>
                  <a:srgbClr val="00B0F0"/>
                </a:solidFill>
                <a:latin typeface="Times New Roman" panose="02020603050405020304" pitchFamily="18" charset="0"/>
                <a:cs typeface="Times New Roman" panose="02020603050405020304" pitchFamily="18" charset="0"/>
              </a:rPr>
              <a:t>SOURCE BASED CLASSIFICATION</a:t>
            </a:r>
          </a:p>
        </p:txBody>
      </p:sp>
    </p:spTree>
    <p:extLst>
      <p:ext uri="{BB962C8B-B14F-4D97-AF65-F5344CB8AC3E}">
        <p14:creationId xmlns:p14="http://schemas.microsoft.com/office/powerpoint/2010/main" val="108204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dirty="0">
                <a:latin typeface="Bahnschrift SemiBold Condensed" pitchFamily="34" charset="0"/>
              </a:rPr>
            </a:br>
            <a:endParaRPr lang="en-US" dirty="0"/>
          </a:p>
        </p:txBody>
      </p:sp>
      <p:sp>
        <p:nvSpPr>
          <p:cNvPr id="3" name="Content Placeholder 2"/>
          <p:cNvSpPr>
            <a:spLocks noGrp="1"/>
          </p:cNvSpPr>
          <p:nvPr>
            <p:ph idx="1"/>
          </p:nvPr>
        </p:nvSpPr>
        <p:spPr>
          <a:xfrm>
            <a:off x="457200" y="599291"/>
            <a:ext cx="8229600" cy="857232"/>
          </a:xfrm>
        </p:spPr>
        <p:txBody>
          <a:bodyPr>
            <a:noAutofit/>
          </a:bodyPr>
          <a:lstStyle/>
          <a:p>
            <a:pPr marL="0" indent="0" algn="ctr">
              <a:buNone/>
            </a:pPr>
            <a:r>
              <a:rPr lang="en-US" sz="3200" b="1" dirty="0">
                <a:solidFill>
                  <a:srgbClr val="00B0F0"/>
                </a:solidFill>
                <a:latin typeface="Times New Roman" panose="02020603050405020304" pitchFamily="18" charset="0"/>
                <a:cs typeface="Times New Roman" panose="02020603050405020304" pitchFamily="18" charset="0"/>
              </a:rPr>
              <a:t>SOURCE-BASED CLASSIFICATION </a:t>
            </a:r>
          </a:p>
          <a:p>
            <a:pPr marL="0" indent="0">
              <a:buNone/>
            </a:pPr>
            <a:endParaRPr lang="en-US" sz="1000" dirty="0"/>
          </a:p>
          <a:p>
            <a:pPr algn="just"/>
            <a:r>
              <a:rPr lang="en-US" sz="2400" dirty="0">
                <a:solidFill>
                  <a:srgbClr val="C00000"/>
                </a:solidFill>
                <a:latin typeface="Times New Roman" panose="02020603050405020304" pitchFamily="18" charset="0"/>
                <a:cs typeface="Times New Roman" panose="02020603050405020304" pitchFamily="18" charset="0"/>
              </a:rPr>
              <a:t>Residential: </a:t>
            </a:r>
            <a:r>
              <a:rPr lang="en-US" sz="2400" b="0" dirty="0">
                <a:latin typeface="Times New Roman" panose="02020603050405020304" pitchFamily="18" charset="0"/>
                <a:cs typeface="Times New Roman" panose="02020603050405020304" pitchFamily="18" charset="0"/>
              </a:rPr>
              <a:t>This refers to wastes from dwellings, apartments, etc., and consists of leftover food, vegetable peels, plastic, clothes, ashes, etc. </a:t>
            </a:r>
          </a:p>
          <a:p>
            <a:pPr algn="just"/>
            <a:r>
              <a:rPr lang="en-US" sz="2400" dirty="0">
                <a:solidFill>
                  <a:srgbClr val="C00000"/>
                </a:solidFill>
                <a:latin typeface="Times New Roman" panose="02020603050405020304" pitchFamily="18" charset="0"/>
                <a:cs typeface="Times New Roman" panose="02020603050405020304" pitchFamily="18" charset="0"/>
              </a:rPr>
              <a:t>Commercial:</a:t>
            </a:r>
            <a:r>
              <a:rPr lang="en-US" sz="2400"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This refers to wastes consisting of leftover food, glasses, metals, ashes, etc., generated from stores, restaurants, markets, hotels, motels, auto-repair shops, medical facilities, etc. </a:t>
            </a:r>
          </a:p>
          <a:p>
            <a:pPr algn="just"/>
            <a:r>
              <a:rPr lang="en-US" sz="2400" dirty="0">
                <a:solidFill>
                  <a:srgbClr val="C00000"/>
                </a:solidFill>
                <a:latin typeface="Times New Roman" panose="02020603050405020304" pitchFamily="18" charset="0"/>
                <a:cs typeface="Times New Roman" panose="02020603050405020304" pitchFamily="18" charset="0"/>
              </a:rPr>
              <a:t>Institutional:</a:t>
            </a:r>
            <a:r>
              <a:rPr lang="en-US" sz="2400"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This mainly consists of paper, plastic, glasses, etc., generated from educational, administrative and public buildings such as schools, colleges, offices, prisons, etc. </a:t>
            </a:r>
            <a:endParaRPr lang="en-US" sz="2400" dirty="0">
              <a:latin typeface="Times New Roman" panose="02020603050405020304" pitchFamily="18" charset="0"/>
              <a:cs typeface="Times New Roman" panose="02020603050405020304" pitchFamily="18" charset="0"/>
            </a:endParaRPr>
          </a:p>
        </p:txBody>
      </p:sp>
      <p:pic>
        <p:nvPicPr>
          <p:cNvPr id="7170" name="Picture 2" descr="U.S. Residential Food Waste Collection And Composting | Bio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558" y="4643446"/>
            <a:ext cx="1666041" cy="20908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51439" y="5169607"/>
            <a:ext cx="2362200" cy="369332"/>
          </a:xfrm>
          <a:prstGeom prst="rect">
            <a:avLst/>
          </a:prstGeom>
          <a:noFill/>
        </p:spPr>
        <p:txBody>
          <a:bodyPr wrap="square" rtlCol="0">
            <a:spAutoFit/>
          </a:bodyPr>
          <a:lstStyle/>
          <a:p>
            <a:r>
              <a:rPr lang="en-US" b="1" dirty="0"/>
              <a:t>Fig: </a:t>
            </a:r>
            <a:r>
              <a:rPr lang="en-US" dirty="0"/>
              <a:t>Residential Waste</a:t>
            </a:r>
          </a:p>
        </p:txBody>
      </p:sp>
    </p:spTree>
    <p:extLst>
      <p:ext uri="{BB962C8B-B14F-4D97-AF65-F5344CB8AC3E}">
        <p14:creationId xmlns:p14="http://schemas.microsoft.com/office/powerpoint/2010/main" val="671310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620156" cy="5581672"/>
          </a:xfrm>
        </p:spPr>
        <p:txBody>
          <a:bodyPr>
            <a:noAutofit/>
          </a:bodyPr>
          <a:lstStyle/>
          <a:p>
            <a:pPr algn="just"/>
            <a:r>
              <a:rPr lang="en-US" sz="2400" dirty="0">
                <a:solidFill>
                  <a:srgbClr val="C00000"/>
                </a:solidFill>
                <a:latin typeface="Times New Roman" panose="02020603050405020304" pitchFamily="18" charset="0"/>
                <a:cs typeface="Times New Roman" panose="02020603050405020304" pitchFamily="18" charset="0"/>
              </a:rPr>
              <a:t>Municipal: </a:t>
            </a:r>
            <a:r>
              <a:rPr lang="en-US" sz="2400" b="0" dirty="0">
                <a:latin typeface="Times New Roman" panose="02020603050405020304" pitchFamily="18" charset="0"/>
                <a:cs typeface="Times New Roman" panose="02020603050405020304" pitchFamily="18" charset="0"/>
              </a:rPr>
              <a:t>This includes dust, leafy matter, building debris, treatment plant residual sludge, etc., generated from various municipal activities like construction and demolition, street cleaning, landscaping, etc. </a:t>
            </a:r>
          </a:p>
          <a:p>
            <a:pPr algn="just"/>
            <a:r>
              <a:rPr lang="en-US" sz="2400" dirty="0">
                <a:solidFill>
                  <a:srgbClr val="C00000"/>
                </a:solidFill>
                <a:latin typeface="Times New Roman" panose="02020603050405020304" pitchFamily="18" charset="0"/>
                <a:cs typeface="Times New Roman" panose="02020603050405020304" pitchFamily="18" charset="0"/>
              </a:rPr>
              <a:t>Industrial:</a:t>
            </a:r>
            <a:r>
              <a:rPr lang="en-US" sz="2400" dirty="0">
                <a:solidFill>
                  <a:srgbClr val="002060"/>
                </a:solidFill>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This mainly consists of process wastes, ashes, demolition and construction wastes</a:t>
            </a:r>
            <a:r>
              <a:rPr lang="en-US" sz="2400" i="1"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hazardous wastes, etc., due to industrial activities. </a:t>
            </a:r>
          </a:p>
          <a:p>
            <a:pPr algn="just"/>
            <a:r>
              <a:rPr lang="en-US" sz="2400" dirty="0">
                <a:solidFill>
                  <a:srgbClr val="C00000"/>
                </a:solidFill>
                <a:latin typeface="Times New Roman" panose="02020603050405020304" pitchFamily="18" charset="0"/>
                <a:cs typeface="Times New Roman" panose="02020603050405020304" pitchFamily="18" charset="0"/>
              </a:rPr>
              <a:t>Agricultural: </a:t>
            </a:r>
            <a:r>
              <a:rPr lang="en-US" sz="2400" b="0" dirty="0">
                <a:latin typeface="Times New Roman" panose="02020603050405020304" pitchFamily="18" charset="0"/>
                <a:cs typeface="Times New Roman" panose="02020603050405020304" pitchFamily="18" charset="0"/>
              </a:rPr>
              <a:t>This mainly consists of spoiled food grains and vegetables, agricultural remains, litter, etc., generated from fields, orchards, vineyards, farms, etc. </a:t>
            </a:r>
          </a:p>
          <a:p>
            <a:pPr algn="just"/>
            <a:r>
              <a:rPr lang="en-US" sz="2400" dirty="0">
                <a:solidFill>
                  <a:srgbClr val="C00000"/>
                </a:solidFill>
                <a:latin typeface="Times New Roman" panose="02020603050405020304" pitchFamily="18" charset="0"/>
                <a:cs typeface="Times New Roman" panose="02020603050405020304" pitchFamily="18" charset="0"/>
              </a:rPr>
              <a:t>Open areas</a:t>
            </a:r>
            <a:r>
              <a:rPr lang="en-US" sz="2400" b="0" dirty="0">
                <a:solidFill>
                  <a:srgbClr val="C00000"/>
                </a:solidFill>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this includes wastes from areas such as Streets, alleys, parks, vacant lots, playgrounds, beaches, highways, recreational areas, etc. </a:t>
            </a: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1721195" y="214290"/>
            <a:ext cx="6246197" cy="523220"/>
          </a:xfrm>
          <a:prstGeom prst="rect">
            <a:avLst/>
          </a:prstGeom>
        </p:spPr>
        <p:txBody>
          <a:bodyPr wrap="none">
            <a:spAutoFit/>
          </a:bodyPr>
          <a:lstStyle/>
          <a:p>
            <a:pPr algn="ctr"/>
            <a:r>
              <a:rPr lang="en-US" sz="2800" b="1" dirty="0">
                <a:solidFill>
                  <a:srgbClr val="00B0F0"/>
                </a:solidFill>
                <a:latin typeface="Times New Roman" panose="02020603050405020304" pitchFamily="18" charset="0"/>
                <a:cs typeface="Times New Roman" panose="02020603050405020304" pitchFamily="18" charset="0"/>
              </a:rPr>
              <a:t>SOURCE-BASED CLASSIFICATION </a:t>
            </a:r>
          </a:p>
        </p:txBody>
      </p:sp>
    </p:spTree>
    <p:extLst>
      <p:ext uri="{BB962C8B-B14F-4D97-AF65-F5344CB8AC3E}">
        <p14:creationId xmlns:p14="http://schemas.microsoft.com/office/powerpoint/2010/main" val="154541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dirty="0"/>
              <a:t>SOURCES OF SOLID WASTES</a:t>
            </a:r>
          </a:p>
        </p:txBody>
      </p:sp>
      <p:pic>
        <p:nvPicPr>
          <p:cNvPr id="21506" name="Picture 2" descr="D:\2018_1\5\typebased_wastes.tif"/>
          <p:cNvPicPr>
            <a:picLocks noChangeAspect="1" noChangeArrowheads="1"/>
          </p:cNvPicPr>
          <p:nvPr/>
        </p:nvPicPr>
        <p:blipFill>
          <a:blip r:embed="rId2"/>
          <a:srcRect l="19459" t="14205" r="10539" b="18560"/>
          <a:stretch>
            <a:fillRect/>
          </a:stretch>
        </p:blipFill>
        <p:spPr bwMode="auto">
          <a:xfrm>
            <a:off x="923679" y="0"/>
            <a:ext cx="8220321" cy="68580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Rooftop garden, viewing gallery to cap Bandra sewage treatment plant |  Mumbai news - Hindustan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Rooftop garden, viewing gallery to cap Bandra sewage treatment plant |  Mumbai news - Hindustan Tim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Wood Ash Residue High Res Stock Image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t="-1386" b="5748"/>
          <a:stretch/>
        </p:blipFill>
        <p:spPr bwMode="auto">
          <a:xfrm>
            <a:off x="4572000" y="634364"/>
            <a:ext cx="4495800" cy="26517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79414" y="3273982"/>
            <a:ext cx="2914516" cy="369332"/>
          </a:xfrm>
          <a:prstGeom prst="rect">
            <a:avLst/>
          </a:prstGeom>
        </p:spPr>
        <p:txBody>
          <a:bodyPr wrap="none">
            <a:spAutoFit/>
          </a:bodyPr>
          <a:lstStyle/>
          <a:p>
            <a:r>
              <a:rPr lang="en-US" b="1" dirty="0"/>
              <a:t>Fig:</a:t>
            </a:r>
            <a:r>
              <a:rPr lang="en-US" dirty="0"/>
              <a:t> Ashes and residue Waste</a:t>
            </a:r>
          </a:p>
        </p:txBody>
      </p:sp>
      <p:sp>
        <p:nvSpPr>
          <p:cNvPr id="9" name="Rectangle 8"/>
          <p:cNvSpPr/>
          <p:nvPr/>
        </p:nvSpPr>
        <p:spPr>
          <a:xfrm>
            <a:off x="1060142" y="6417254"/>
            <a:ext cx="1718484" cy="369332"/>
          </a:xfrm>
          <a:prstGeom prst="rect">
            <a:avLst/>
          </a:prstGeom>
        </p:spPr>
        <p:txBody>
          <a:bodyPr wrap="none">
            <a:spAutoFit/>
          </a:bodyPr>
          <a:lstStyle/>
          <a:p>
            <a:r>
              <a:rPr lang="en-US" b="1" dirty="0"/>
              <a:t>Fig:</a:t>
            </a:r>
            <a:r>
              <a:rPr lang="en-US" dirty="0"/>
              <a:t> Bulky Waste</a:t>
            </a:r>
          </a:p>
        </p:txBody>
      </p:sp>
      <p:sp>
        <p:nvSpPr>
          <p:cNvPr id="10" name="Rectangle 9"/>
          <p:cNvSpPr/>
          <p:nvPr/>
        </p:nvSpPr>
        <p:spPr>
          <a:xfrm>
            <a:off x="6047045" y="6417254"/>
            <a:ext cx="1776768" cy="369332"/>
          </a:xfrm>
          <a:prstGeom prst="rect">
            <a:avLst/>
          </a:prstGeom>
        </p:spPr>
        <p:txBody>
          <a:bodyPr wrap="none">
            <a:spAutoFit/>
          </a:bodyPr>
          <a:lstStyle/>
          <a:p>
            <a:r>
              <a:rPr lang="en-US" b="1" dirty="0"/>
              <a:t>Fig:</a:t>
            </a:r>
            <a:r>
              <a:rPr lang="en-US" dirty="0"/>
              <a:t> Street Waste</a:t>
            </a:r>
          </a:p>
        </p:txBody>
      </p:sp>
      <p:pic>
        <p:nvPicPr>
          <p:cNvPr id="15" name="Picture 2" descr="Bulky waste waiting for garbage collection. Bulky waste waiting for waste  collection. schedule of garbage collection. | CanStock"/>
          <p:cNvPicPr>
            <a:picLocks noChangeAspect="1" noChangeArrowheads="1"/>
          </p:cNvPicPr>
          <p:nvPr/>
        </p:nvPicPr>
        <p:blipFill rotWithShape="1">
          <a:blip r:embed="rId3">
            <a:extLst>
              <a:ext uri="{28A0092B-C50C-407E-A947-70E740481C1C}">
                <a14:useLocalDpi xmlns:a14="http://schemas.microsoft.com/office/drawing/2010/main" val="0"/>
              </a:ext>
            </a:extLst>
          </a:blip>
          <a:srcRect b="3909"/>
          <a:stretch/>
        </p:blipFill>
        <p:spPr bwMode="auto">
          <a:xfrm>
            <a:off x="182873" y="3757634"/>
            <a:ext cx="431440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iles of trash line streets, city faces garbage crisis | Deccan Heral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3414" y="3789814"/>
            <a:ext cx="4456471" cy="271102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What are Biodegradable and Non Biodegradable materials - with Example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980" b="-4196"/>
          <a:stretch/>
        </p:blipFill>
        <p:spPr bwMode="auto">
          <a:xfrm>
            <a:off x="285720" y="451484"/>
            <a:ext cx="4429156" cy="28346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12775" y="3273982"/>
            <a:ext cx="3491469" cy="369332"/>
          </a:xfrm>
          <a:prstGeom prst="rect">
            <a:avLst/>
          </a:prstGeom>
        </p:spPr>
        <p:txBody>
          <a:bodyPr wrap="none">
            <a:spAutoFit/>
          </a:bodyPr>
          <a:lstStyle/>
          <a:p>
            <a:r>
              <a:rPr lang="en-US" b="1" dirty="0"/>
              <a:t>Fig:</a:t>
            </a:r>
            <a:r>
              <a:rPr lang="en-US" dirty="0"/>
              <a:t> Degradable and Non Bio Waste</a:t>
            </a:r>
          </a:p>
        </p:txBody>
      </p:sp>
      <p:sp>
        <p:nvSpPr>
          <p:cNvPr id="12" name="TextBox 11"/>
          <p:cNvSpPr txBox="1"/>
          <p:nvPr/>
        </p:nvSpPr>
        <p:spPr>
          <a:xfrm>
            <a:off x="2162718" y="-22241"/>
            <a:ext cx="4818563" cy="461665"/>
          </a:xfrm>
          <a:prstGeom prst="rect">
            <a:avLst/>
          </a:prstGeom>
          <a:noFill/>
        </p:spPr>
        <p:txBody>
          <a:bodyPr wrap="none" rtlCol="0">
            <a:spAutoFit/>
          </a:bodyPr>
          <a:lstStyle/>
          <a:p>
            <a:r>
              <a:rPr lang="en-IN" sz="2400" b="1" dirty="0">
                <a:solidFill>
                  <a:srgbClr val="00B0F0"/>
                </a:solidFill>
                <a:latin typeface="Times New Roman" panose="02020603050405020304" pitchFamily="18" charset="0"/>
                <a:cs typeface="Times New Roman" panose="02020603050405020304" pitchFamily="18" charset="0"/>
              </a:rPr>
              <a:t>TYPE BASED CLASSIFICATION</a:t>
            </a:r>
          </a:p>
        </p:txBody>
      </p:sp>
    </p:spTree>
    <p:extLst>
      <p:ext uri="{BB962C8B-B14F-4D97-AF65-F5344CB8AC3E}">
        <p14:creationId xmlns:p14="http://schemas.microsoft.com/office/powerpoint/2010/main" val="3005902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
            <a:ext cx="8229600" cy="928670"/>
          </a:xfrm>
        </p:spPr>
        <p:txBody>
          <a:bodyPr>
            <a:noAutofit/>
          </a:bodyPr>
          <a:lstStyle/>
          <a:p>
            <a:pPr marL="0" indent="0" algn="ctr">
              <a:buNone/>
            </a:pPr>
            <a:r>
              <a:rPr lang="en-US" sz="3200" b="1" dirty="0">
                <a:solidFill>
                  <a:srgbClr val="00B0F0"/>
                </a:solidFill>
                <a:latin typeface="Times New Roman" panose="02020603050405020304" pitchFamily="18" charset="0"/>
                <a:cs typeface="Times New Roman" panose="02020603050405020304" pitchFamily="18" charset="0"/>
              </a:rPr>
              <a:t>TYPE-BASED CLASSIFICATION </a:t>
            </a:r>
          </a:p>
          <a:p>
            <a:pPr marL="0" indent="0">
              <a:buNone/>
            </a:pPr>
            <a:endParaRPr lang="en-US" sz="1200" b="0" dirty="0"/>
          </a:p>
          <a:p>
            <a:pPr algn="just"/>
            <a:r>
              <a:rPr lang="en-US" sz="2400" b="0" dirty="0">
                <a:latin typeface="Times New Roman" panose="02020603050405020304" pitchFamily="18" charset="0"/>
                <a:cs typeface="Times New Roman" panose="02020603050405020304" pitchFamily="18" charset="0"/>
              </a:rPr>
              <a:t>Classification of wastes based on types, i.e., physical, chemical, and biological characteristics of wastes</a:t>
            </a:r>
          </a:p>
          <a:p>
            <a:pPr algn="just"/>
            <a:r>
              <a:rPr lang="en-US" sz="2400" dirty="0">
                <a:solidFill>
                  <a:srgbClr val="C00000"/>
                </a:solidFill>
                <a:latin typeface="Times New Roman" panose="02020603050405020304" pitchFamily="18" charset="0"/>
                <a:cs typeface="Times New Roman" panose="02020603050405020304" pitchFamily="18" charset="0"/>
              </a:rPr>
              <a:t>Garbage: </a:t>
            </a:r>
            <a:r>
              <a:rPr lang="en-US" sz="2400" b="0" dirty="0">
                <a:latin typeface="Times New Roman" panose="02020603050405020304" pitchFamily="18" charset="0"/>
                <a:cs typeface="Times New Roman" panose="02020603050405020304" pitchFamily="18" charset="0"/>
              </a:rPr>
              <a:t>This refers to animal and vegetable wastes resulting from the handling, sale, storage, preparation, cooking and serving of food. </a:t>
            </a:r>
          </a:p>
          <a:p>
            <a:pPr algn="just"/>
            <a:r>
              <a:rPr lang="en-US" sz="2400" dirty="0">
                <a:solidFill>
                  <a:srgbClr val="C00000"/>
                </a:solidFill>
                <a:latin typeface="Times New Roman" panose="02020603050405020304" pitchFamily="18" charset="0"/>
                <a:cs typeface="Times New Roman" panose="02020603050405020304" pitchFamily="18" charset="0"/>
              </a:rPr>
              <a:t>Ashes and residues: </a:t>
            </a:r>
            <a:r>
              <a:rPr lang="en-US" sz="2400" b="0" dirty="0">
                <a:latin typeface="Times New Roman" panose="02020603050405020304" pitchFamily="18" charset="0"/>
                <a:cs typeface="Times New Roman" panose="02020603050405020304" pitchFamily="18" charset="0"/>
              </a:rPr>
              <a:t>These are substances remaining from the burning of wood, coal, charcoal, coke and other combustible materials for cooking and heating in houses, institutions and small industrial establishments. </a:t>
            </a:r>
          </a:p>
          <a:p>
            <a:pPr algn="just"/>
            <a:r>
              <a:rPr lang="en-US" sz="2400" dirty="0">
                <a:solidFill>
                  <a:srgbClr val="C00000"/>
                </a:solidFill>
                <a:latin typeface="Times New Roman" panose="02020603050405020304" pitchFamily="18" charset="0"/>
                <a:cs typeface="Times New Roman" panose="02020603050405020304" pitchFamily="18" charset="0"/>
              </a:rPr>
              <a:t>Combustible and non-combustible wastes: </a:t>
            </a:r>
            <a:r>
              <a:rPr lang="en-US" sz="2400" b="0" dirty="0">
                <a:latin typeface="Times New Roman" panose="02020603050405020304" pitchFamily="18" charset="0"/>
                <a:cs typeface="Times New Roman" panose="02020603050405020304" pitchFamily="18" charset="0"/>
              </a:rPr>
              <a:t>These consist of wastes generated from households, institutions, commercial activities, etc.,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3411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692696"/>
            <a:ext cx="8472518" cy="5853138"/>
          </a:xfrm>
        </p:spPr>
        <p:txBody>
          <a:bodyPr>
            <a:noAutofit/>
          </a:bodyPr>
          <a:lstStyle/>
          <a:p>
            <a:pPr algn="just"/>
            <a:r>
              <a:rPr lang="en-US" sz="2400" dirty="0">
                <a:solidFill>
                  <a:srgbClr val="C00000"/>
                </a:solidFill>
                <a:latin typeface="Times New Roman" panose="02020603050405020304" pitchFamily="18" charset="0"/>
                <a:cs typeface="Times New Roman" panose="02020603050405020304" pitchFamily="18" charset="0"/>
              </a:rPr>
              <a:t>Bulky wastes: </a:t>
            </a:r>
            <a:r>
              <a:rPr lang="en-US" sz="2400" b="0" dirty="0">
                <a:latin typeface="Times New Roman" panose="02020603050405020304" pitchFamily="18" charset="0"/>
                <a:cs typeface="Times New Roman" panose="02020603050405020304" pitchFamily="18" charset="0"/>
              </a:rPr>
              <a:t>These include large household appliances such as refrigerators, washing machines, furniture, crates, vehicle parts, tyres, wood, trees and branches. </a:t>
            </a:r>
          </a:p>
          <a:p>
            <a:pPr algn="just"/>
            <a:r>
              <a:rPr lang="en-US" sz="2400" dirty="0">
                <a:solidFill>
                  <a:srgbClr val="C00000"/>
                </a:solidFill>
                <a:latin typeface="Times New Roman" panose="02020603050405020304" pitchFamily="18" charset="0"/>
                <a:cs typeface="Times New Roman" panose="02020603050405020304" pitchFamily="18" charset="0"/>
              </a:rPr>
              <a:t>Street wastes: </a:t>
            </a:r>
            <a:r>
              <a:rPr lang="en-US" sz="2400" b="0" dirty="0">
                <a:latin typeface="Times New Roman" panose="02020603050405020304" pitchFamily="18" charset="0"/>
                <a:cs typeface="Times New Roman" panose="02020603050405020304" pitchFamily="18" charset="0"/>
              </a:rPr>
              <a:t>These refer to wastes that are collected from streets, walkways, alleys, parks and vacant plots, and include paper, cardboard, plastics, dirt, leaves and other vegetable matter. </a:t>
            </a:r>
          </a:p>
          <a:p>
            <a:pPr algn="just"/>
            <a:r>
              <a:rPr lang="en-US" sz="2400" dirty="0">
                <a:solidFill>
                  <a:srgbClr val="C00000"/>
                </a:solidFill>
                <a:latin typeface="Times New Roman" panose="02020603050405020304" pitchFamily="18" charset="0"/>
                <a:cs typeface="Times New Roman" panose="02020603050405020304" pitchFamily="18" charset="0"/>
              </a:rPr>
              <a:t>Biodegradable and non-biodegradable wastes: </a:t>
            </a:r>
            <a:r>
              <a:rPr lang="en-US" sz="2400" b="0" i="1" dirty="0">
                <a:latin typeface="Times New Roman" panose="02020603050405020304" pitchFamily="18" charset="0"/>
                <a:cs typeface="Times New Roman" panose="02020603050405020304" pitchFamily="18" charset="0"/>
              </a:rPr>
              <a:t>Biodegradable wastes </a:t>
            </a:r>
            <a:r>
              <a:rPr lang="en-US" sz="2400" b="0" dirty="0">
                <a:latin typeface="Times New Roman" panose="02020603050405020304" pitchFamily="18" charset="0"/>
                <a:cs typeface="Times New Roman" panose="02020603050405020304" pitchFamily="18" charset="0"/>
              </a:rPr>
              <a:t>mainly refer to substances consisting of organic matter such as leftover food, vegetable and fruit peels, paper, textile, wood, etc., generated from various household and industrial activities.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3411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931" y="23387"/>
            <a:ext cx="7886700" cy="1325563"/>
          </a:xfrm>
        </p:spPr>
        <p:txBody>
          <a:bodyPr/>
          <a:lstStyle/>
          <a:p>
            <a:pPr algn="ctr"/>
            <a:r>
              <a:rPr lang="en-IN" b="1" dirty="0">
                <a:solidFill>
                  <a:srgbClr val="0070C0"/>
                </a:solidFill>
                <a:latin typeface="Times New Roman" panose="02020603050405020304" pitchFamily="18" charset="0"/>
                <a:cs typeface="Times New Roman" panose="02020603050405020304" pitchFamily="18" charset="0"/>
              </a:rPr>
              <a:t>TOPICS – UNIT 1</a:t>
            </a:r>
          </a:p>
        </p:txBody>
      </p:sp>
      <p:sp>
        <p:nvSpPr>
          <p:cNvPr id="3" name="Content Placeholder 2"/>
          <p:cNvSpPr>
            <a:spLocks noGrp="1"/>
          </p:cNvSpPr>
          <p:nvPr>
            <p:ph idx="1"/>
          </p:nvPr>
        </p:nvSpPr>
        <p:spPr>
          <a:xfrm>
            <a:off x="899592" y="1142984"/>
            <a:ext cx="2928958" cy="5286412"/>
          </a:xfrm>
          <a:ln w="3175">
            <a:solidFill>
              <a:schemeClr val="tx1"/>
            </a:solidFill>
          </a:ln>
        </p:spPr>
        <p:txBody>
          <a:bodyPr>
            <a:normAutofit/>
          </a:bodyPr>
          <a:lstStyle/>
          <a:p>
            <a:pPr algn="just"/>
            <a:r>
              <a:rPr lang="en-IN" sz="1800" dirty="0">
                <a:latin typeface="Times New Roman" panose="02020603050405020304" pitchFamily="18" charset="0"/>
                <a:cs typeface="Times New Roman" panose="02020603050405020304" pitchFamily="18" charset="0"/>
              </a:rPr>
              <a:t>Introduction and objectives of solid waste management</a:t>
            </a:r>
          </a:p>
          <a:p>
            <a:pPr algn="just"/>
            <a:r>
              <a:rPr lang="en-IN" sz="1800" dirty="0">
                <a:latin typeface="Times New Roman" panose="02020603050405020304" pitchFamily="18" charset="0"/>
                <a:cs typeface="Times New Roman" panose="02020603050405020304" pitchFamily="18" charset="0"/>
              </a:rPr>
              <a:t>Sources of Solid wastes</a:t>
            </a:r>
          </a:p>
          <a:p>
            <a:pPr algn="just"/>
            <a:r>
              <a:rPr lang="en-IN" sz="1800" dirty="0">
                <a:latin typeface="Times New Roman" panose="02020603050405020304" pitchFamily="18" charset="0"/>
                <a:cs typeface="Times New Roman" panose="02020603050405020304" pitchFamily="18" charset="0"/>
              </a:rPr>
              <a:t>Classifications of solid wasters-sources &amp; Types</a:t>
            </a:r>
          </a:p>
          <a:p>
            <a:pPr algn="just"/>
            <a:r>
              <a:rPr lang="en-IN" sz="1800" dirty="0">
                <a:latin typeface="Times New Roman" panose="02020603050405020304" pitchFamily="18" charset="0"/>
                <a:cs typeface="Times New Roman" panose="02020603050405020304" pitchFamily="18" charset="0"/>
              </a:rPr>
              <a:t>Characteristics of waste- physical, Chemical and Biological</a:t>
            </a:r>
          </a:p>
          <a:p>
            <a:pPr algn="just"/>
            <a:r>
              <a:rPr lang="en-IN" sz="1800" dirty="0">
                <a:latin typeface="Times New Roman" panose="02020603050405020304" pitchFamily="18" charset="0"/>
                <a:cs typeface="Times New Roman" panose="02020603050405020304" pitchFamily="18" charset="0"/>
              </a:rPr>
              <a:t>Characteristics of wastes – Problem solving</a:t>
            </a:r>
          </a:p>
          <a:p>
            <a:pPr algn="just"/>
            <a:r>
              <a:rPr lang="en-IN" sz="1800" dirty="0">
                <a:latin typeface="Times New Roman" panose="02020603050405020304" pitchFamily="18" charset="0"/>
                <a:cs typeface="Times New Roman" panose="02020603050405020304" pitchFamily="18" charset="0"/>
              </a:rPr>
              <a:t>Salient features of Indian legislations on management and handling of municipal solid wastes</a:t>
            </a:r>
          </a:p>
          <a:p>
            <a:pPr algn="just"/>
            <a:r>
              <a:rPr lang="en-IN" sz="1800" dirty="0">
                <a:latin typeface="Times New Roman" panose="02020603050405020304" pitchFamily="18" charset="0"/>
                <a:cs typeface="Times New Roman" panose="02020603050405020304" pitchFamily="18" charset="0"/>
              </a:rPr>
              <a:t>Public health effect – Environmental effect</a:t>
            </a:r>
          </a:p>
        </p:txBody>
      </p:sp>
      <p:sp>
        <p:nvSpPr>
          <p:cNvPr id="5" name="Content Placeholder 2"/>
          <p:cNvSpPr txBox="1">
            <a:spLocks/>
          </p:cNvSpPr>
          <p:nvPr/>
        </p:nvSpPr>
        <p:spPr>
          <a:xfrm>
            <a:off x="5220072" y="1142984"/>
            <a:ext cx="2928958" cy="5286412"/>
          </a:xfrm>
          <a:prstGeom prst="rect">
            <a:avLst/>
          </a:prstGeom>
          <a:ln w="3175">
            <a:solidFill>
              <a:schemeClr val="tx1"/>
            </a:solidFill>
          </a:ln>
        </p:spPr>
        <p:txBody>
          <a:bodyPr vert="horz" lIns="91440" tIns="45720" rIns="91440" bIns="45720" rtlCol="0">
            <a:noAutofit/>
          </a:bodyPr>
          <a:lstStyle/>
          <a:p>
            <a:pPr marL="342900" marR="0" lvl="0" indent="-342900" algn="just" defTabSz="914400" rtl="0" eaLnBrk="1" fontAlgn="auto" latinLnBrk="0" hangingPunct="1">
              <a:spcBef>
                <a:spcPct val="20000"/>
              </a:spcBef>
              <a:spcAft>
                <a:spcPts val="0"/>
              </a:spcAft>
              <a:buClrTx/>
              <a:buSzTx/>
              <a:buFontTx/>
              <a:buBlip>
                <a:blip r:embed="rId2"/>
              </a:buBlip>
              <a:tabLst/>
              <a:defRPr/>
            </a:pPr>
            <a:r>
              <a:rPr kumimoji="0" lang="en-IN"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Methods of sampling and characterization</a:t>
            </a:r>
            <a:r>
              <a:rPr kumimoji="0" lang="en-IN"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p>
          <a:p>
            <a:pPr marL="342900" marR="0" lvl="0" indent="-342900" algn="just" defTabSz="914400" rtl="0" eaLnBrk="1" fontAlgn="auto" latinLnBrk="0" hangingPunct="1">
              <a:spcBef>
                <a:spcPct val="20000"/>
              </a:spcBef>
              <a:spcAft>
                <a:spcPts val="0"/>
              </a:spcAft>
              <a:buClrTx/>
              <a:buSzTx/>
              <a:buFontTx/>
              <a:buBlip>
                <a:blip r:embed="rId2"/>
              </a:buBlip>
              <a:tabLst/>
              <a:defRPr/>
            </a:pPr>
            <a:r>
              <a:rPr kumimoji="0" lang="en-IN"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Tutorial 1: Identify the effects of solid waste.</a:t>
            </a:r>
            <a:r>
              <a:rPr kumimoji="0" lang="en-IN"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p>
          <a:p>
            <a:pPr marL="342900" marR="0" lvl="0" indent="-342900" algn="just" defTabSz="914400" rtl="0" eaLnBrk="1" fontAlgn="auto" latinLnBrk="0" hangingPunct="1">
              <a:spcBef>
                <a:spcPct val="20000"/>
              </a:spcBef>
              <a:spcAft>
                <a:spcPts val="0"/>
              </a:spcAft>
              <a:buClrTx/>
              <a:buSzTx/>
              <a:buFontTx/>
              <a:buBlip>
                <a:blip r:embed="rId2"/>
              </a:buBlip>
              <a:tabLst/>
              <a:defRPr/>
            </a:pPr>
            <a:r>
              <a:rPr kumimoji="0" lang="en-IN"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Tutorial 2: Case Study: Status of Waste Generation in Bangalore</a:t>
            </a:r>
          </a:p>
          <a:p>
            <a:pPr marL="342900" marR="0" lvl="0" indent="-342900" algn="just" defTabSz="914400" rtl="0" eaLnBrk="1" fontAlgn="auto" latinLnBrk="0" hangingPunct="1">
              <a:spcBef>
                <a:spcPct val="20000"/>
              </a:spcBef>
              <a:spcAft>
                <a:spcPts val="0"/>
              </a:spcAft>
              <a:buClrTx/>
              <a:buSzTx/>
              <a:buFontTx/>
              <a:buBlip>
                <a:blip r:embed="rId2"/>
              </a:buBlip>
              <a:tabLst/>
              <a:defRPr/>
            </a:pPr>
            <a:r>
              <a:rPr kumimoji="0" lang="en-IN"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Public awareness and practices in waste management</a:t>
            </a:r>
            <a:r>
              <a:rPr kumimoji="0" lang="en-IN"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p>
          <a:p>
            <a:pPr marL="342900" marR="0" lvl="0" indent="-342900" algn="just" defTabSz="914400" rtl="0" eaLnBrk="1" fontAlgn="auto" latinLnBrk="0" hangingPunct="1">
              <a:spcBef>
                <a:spcPct val="20000"/>
              </a:spcBef>
              <a:spcAft>
                <a:spcPts val="0"/>
              </a:spcAft>
              <a:buClrTx/>
              <a:buSzTx/>
              <a:buFontTx/>
              <a:buBlip>
                <a:blip r:embed="rId2"/>
              </a:buBlip>
              <a:tabLst/>
              <a:defRPr/>
            </a:pPr>
            <a:r>
              <a:rPr kumimoji="0" lang="en-IN"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Factors affecting SWM system</a:t>
            </a:r>
            <a:r>
              <a:rPr kumimoji="0" lang="en-IN"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p>
          <a:p>
            <a:pPr marL="342900" marR="0" lvl="0" indent="-342900" algn="just" defTabSz="914400" rtl="0" eaLnBrk="1" fontAlgn="auto" latinLnBrk="0" hangingPunct="1">
              <a:spcBef>
                <a:spcPct val="20000"/>
              </a:spcBef>
              <a:spcAft>
                <a:spcPts val="0"/>
              </a:spcAft>
              <a:buClrTx/>
              <a:buSzTx/>
              <a:buFontTx/>
              <a:buBlip>
                <a:blip r:embed="rId2"/>
              </a:buBlip>
              <a:tabLst/>
              <a:defRPr/>
            </a:pPr>
            <a:r>
              <a:rPr kumimoji="0" lang="en-IN"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Progress of MSW Management in INDIA</a:t>
            </a:r>
          </a:p>
          <a:p>
            <a:pPr marL="342900" marR="0" lvl="0" indent="-342900" algn="just" defTabSz="914400" rtl="0" eaLnBrk="1" fontAlgn="auto" latinLnBrk="0" hangingPunct="1">
              <a:spcBef>
                <a:spcPct val="20000"/>
              </a:spcBef>
              <a:spcAft>
                <a:spcPts val="0"/>
              </a:spcAft>
              <a:buClrTx/>
              <a:buSzTx/>
              <a:buFontTx/>
              <a:buBlip>
                <a:blip r:embed="rId2"/>
              </a:buBlip>
              <a:tabLst/>
              <a:defRPr/>
            </a:pPr>
            <a:r>
              <a:rPr kumimoji="0" lang="en-IN"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Solid waste Management System</a:t>
            </a:r>
            <a:r>
              <a:rPr kumimoji="0" lang="en-IN"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96752"/>
            <a:ext cx="8964488" cy="5256584"/>
          </a:xfrm>
        </p:spPr>
        <p:txBody>
          <a:bodyPr>
            <a:noAutofit/>
          </a:bodyPr>
          <a:lstStyle/>
          <a:p>
            <a:pPr algn="just"/>
            <a:r>
              <a:rPr lang="en-US" sz="2000" dirty="0">
                <a:solidFill>
                  <a:srgbClr val="C00000"/>
                </a:solidFill>
                <a:latin typeface="Times New Roman" panose="02020603050405020304" pitchFamily="18" charset="0"/>
                <a:cs typeface="Times New Roman" panose="02020603050405020304" pitchFamily="18" charset="0"/>
              </a:rPr>
              <a:t>Dead animals: </a:t>
            </a:r>
            <a:r>
              <a:rPr lang="en-US" sz="2000" b="0" dirty="0">
                <a:latin typeface="Times New Roman" panose="02020603050405020304" pitchFamily="18" charset="0"/>
                <a:cs typeface="Times New Roman" panose="02020603050405020304" pitchFamily="18" charset="0"/>
              </a:rPr>
              <a:t>With regard to municipal wastes, dead animals are those that die naturally or are accidentally killed on the road. Note that this category does not include carcasses and animal parts from slaughter-houses</a:t>
            </a:r>
          </a:p>
          <a:p>
            <a:pPr algn="just"/>
            <a:r>
              <a:rPr lang="en-US" sz="2000" dirty="0">
                <a:solidFill>
                  <a:srgbClr val="C00000"/>
                </a:solidFill>
                <a:latin typeface="Times New Roman" panose="02020603050405020304" pitchFamily="18" charset="0"/>
                <a:cs typeface="Times New Roman" panose="02020603050405020304" pitchFamily="18" charset="0"/>
              </a:rPr>
              <a:t>Abandoned vehicles: </a:t>
            </a:r>
            <a:r>
              <a:rPr lang="en-US" sz="2000" b="0" dirty="0">
                <a:latin typeface="Times New Roman" panose="02020603050405020304" pitchFamily="18" charset="0"/>
                <a:cs typeface="Times New Roman" panose="02020603050405020304" pitchFamily="18" charset="0"/>
              </a:rPr>
              <a:t>This category includes automobiles, trucks and trailers that are abandoned on streets and other public places. </a:t>
            </a:r>
          </a:p>
          <a:p>
            <a:pPr algn="just"/>
            <a:r>
              <a:rPr lang="en-US" sz="2000" dirty="0">
                <a:solidFill>
                  <a:srgbClr val="C00000"/>
                </a:solidFill>
                <a:latin typeface="Times New Roman" panose="02020603050405020304" pitchFamily="18" charset="0"/>
                <a:cs typeface="Times New Roman" panose="02020603050405020304" pitchFamily="18" charset="0"/>
              </a:rPr>
              <a:t>Construction and demolition wastes: </a:t>
            </a:r>
            <a:r>
              <a:rPr lang="en-US" sz="2000" b="0" dirty="0">
                <a:latin typeface="Times New Roman" panose="02020603050405020304" pitchFamily="18" charset="0"/>
                <a:cs typeface="Times New Roman" panose="02020603050405020304" pitchFamily="18" charset="0"/>
              </a:rPr>
              <a:t>These are wastes generated as a result of construction, refurbishment, repair and demolition of houses, commercial buildings and other structures. </a:t>
            </a:r>
          </a:p>
          <a:p>
            <a:pPr algn="just"/>
            <a:r>
              <a:rPr lang="en-US" sz="2000" dirty="0">
                <a:solidFill>
                  <a:srgbClr val="C00000"/>
                </a:solidFill>
                <a:latin typeface="Times New Roman" panose="02020603050405020304" pitchFamily="18" charset="0"/>
                <a:cs typeface="Times New Roman" panose="02020603050405020304" pitchFamily="18" charset="0"/>
              </a:rPr>
              <a:t>Farm wastes: </a:t>
            </a:r>
            <a:r>
              <a:rPr lang="en-US" sz="2000" b="0" dirty="0">
                <a:latin typeface="Times New Roman" panose="02020603050405020304" pitchFamily="18" charset="0"/>
                <a:cs typeface="Times New Roman" panose="02020603050405020304" pitchFamily="18" charset="0"/>
              </a:rPr>
              <a:t>These wastes result from diverse agricultural activities such as planting, harvesting, production of milk, rearing of animals for slaughter and the operation of feedlots. </a:t>
            </a:r>
            <a:endParaRPr lang="en-US"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1538646" y="285728"/>
            <a:ext cx="6495689" cy="584775"/>
          </a:xfrm>
          <a:prstGeom prst="rect">
            <a:avLst/>
          </a:prstGeom>
        </p:spPr>
        <p:txBody>
          <a:bodyPr wrap="none">
            <a:spAutoFit/>
          </a:bodyPr>
          <a:lstStyle/>
          <a:p>
            <a:pPr algn="ctr"/>
            <a:r>
              <a:rPr lang="en-US" sz="3200" b="1" dirty="0">
                <a:solidFill>
                  <a:srgbClr val="00B0F0"/>
                </a:solidFill>
                <a:latin typeface="Times New Roman" panose="02020603050405020304" pitchFamily="18" charset="0"/>
                <a:cs typeface="Times New Roman" panose="02020603050405020304" pitchFamily="18" charset="0"/>
              </a:rPr>
              <a:t>TYPE-BASED CLASSIFICATION </a:t>
            </a:r>
          </a:p>
        </p:txBody>
      </p:sp>
    </p:spTree>
    <p:extLst>
      <p:ext uri="{BB962C8B-B14F-4D97-AF65-F5344CB8AC3E}">
        <p14:creationId xmlns:p14="http://schemas.microsoft.com/office/powerpoint/2010/main" val="3593411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548718" cy="4525963"/>
          </a:xfrm>
        </p:spPr>
        <p:txBody>
          <a:bodyPr>
            <a:normAutofit/>
          </a:bodyPr>
          <a:lstStyle/>
          <a:p>
            <a:pPr algn="just"/>
            <a:r>
              <a:rPr lang="en-US" sz="2400" dirty="0">
                <a:solidFill>
                  <a:srgbClr val="C00000"/>
                </a:solidFill>
                <a:latin typeface="Times New Roman" panose="02020603050405020304" pitchFamily="18" charset="0"/>
                <a:cs typeface="Times New Roman" panose="02020603050405020304" pitchFamily="18" charset="0"/>
              </a:rPr>
              <a:t>Hazardous wastes: </a:t>
            </a:r>
            <a:r>
              <a:rPr lang="en-US" sz="2400" b="0" i="1" dirty="0">
                <a:latin typeface="Times New Roman" panose="02020603050405020304" pitchFamily="18" charset="0"/>
                <a:cs typeface="Times New Roman" panose="02020603050405020304" pitchFamily="18" charset="0"/>
              </a:rPr>
              <a:t>Hazardous wastes </a:t>
            </a:r>
            <a:r>
              <a:rPr lang="en-US" sz="2400" b="0" dirty="0">
                <a:latin typeface="Times New Roman" panose="02020603050405020304" pitchFamily="18" charset="0"/>
                <a:cs typeface="Times New Roman" panose="02020603050405020304" pitchFamily="18" charset="0"/>
              </a:rPr>
              <a:t>are those defined as wastes of industrial, institutional or consumer origin that are potentially dangerous either immediately or over a period of time to human beings and the environment. </a:t>
            </a:r>
          </a:p>
          <a:p>
            <a:pPr algn="just"/>
            <a:r>
              <a:rPr lang="en-US" sz="2400" dirty="0">
                <a:solidFill>
                  <a:srgbClr val="C00000"/>
                </a:solidFill>
                <a:latin typeface="Times New Roman" panose="02020603050405020304" pitchFamily="18" charset="0"/>
                <a:cs typeface="Times New Roman" panose="02020603050405020304" pitchFamily="18" charset="0"/>
              </a:rPr>
              <a:t>Sewage wastes: </a:t>
            </a:r>
            <a:r>
              <a:rPr lang="en-US" sz="2400" b="0" dirty="0">
                <a:latin typeface="Times New Roman" panose="02020603050405020304" pitchFamily="18" charset="0"/>
                <a:cs typeface="Times New Roman" panose="02020603050405020304" pitchFamily="18" charset="0"/>
              </a:rPr>
              <a:t>The solid by-products of sewage treatment are classified as sewage wastes. They are mostly organic and derived from the treatment of organic sludge separated from both raw and treated sewages. </a:t>
            </a:r>
            <a:endParaRPr lang="en-US" sz="2400" dirty="0">
              <a:latin typeface="Times New Roman" panose="02020603050405020304" pitchFamily="18" charset="0"/>
              <a:cs typeface="Times New Roman" panose="02020603050405020304" pitchFamily="18" charset="0"/>
            </a:endParaRPr>
          </a:p>
        </p:txBody>
      </p:sp>
      <p:sp>
        <p:nvSpPr>
          <p:cNvPr id="4" name="AutoShape 6" descr="Rooftop garden, viewing gallery to cap Bandra sewage treatment plant |  Mumbai news - Hindustan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Rooftop garden, viewing gallery to cap Bandra sewage treatment plant |  Mumbai news - Hindustan Tim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1467208" y="214290"/>
            <a:ext cx="6495689" cy="584775"/>
          </a:xfrm>
          <a:prstGeom prst="rect">
            <a:avLst/>
          </a:prstGeom>
        </p:spPr>
        <p:txBody>
          <a:bodyPr wrap="none">
            <a:spAutoFit/>
          </a:bodyPr>
          <a:lstStyle/>
          <a:p>
            <a:pPr algn="ctr"/>
            <a:r>
              <a:rPr lang="en-US" sz="3200" b="1" dirty="0">
                <a:solidFill>
                  <a:srgbClr val="00B0F0"/>
                </a:solidFill>
                <a:latin typeface="Times New Roman" panose="02020603050405020304" pitchFamily="18" charset="0"/>
                <a:cs typeface="Times New Roman" panose="02020603050405020304" pitchFamily="18" charset="0"/>
              </a:rPr>
              <a:t>TYPE-BASED CLASSIFICATION </a:t>
            </a:r>
          </a:p>
        </p:txBody>
      </p:sp>
    </p:spTree>
    <p:extLst>
      <p:ext uri="{BB962C8B-B14F-4D97-AF65-F5344CB8AC3E}">
        <p14:creationId xmlns:p14="http://schemas.microsoft.com/office/powerpoint/2010/main" val="2972198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4525963"/>
          </a:xfrm>
        </p:spPr>
        <p:txBody>
          <a:bodyPr>
            <a:noAutofit/>
          </a:bodyPr>
          <a:lstStyle/>
          <a:p>
            <a:pPr>
              <a:buFont typeface="Arial" pitchFamily="34" charset="0"/>
              <a:buChar char="•"/>
            </a:pPr>
            <a:r>
              <a:rPr lang="en-US" sz="2000" dirty="0"/>
              <a:t>Fig: Construction Waste</a:t>
            </a:r>
          </a:p>
          <a:p>
            <a:pPr>
              <a:buFont typeface="Arial" pitchFamily="34" charset="0"/>
              <a:buChar char="•"/>
            </a:pPr>
            <a:endParaRPr lang="en-US" sz="2000" dirty="0"/>
          </a:p>
        </p:txBody>
      </p:sp>
      <p:pic>
        <p:nvPicPr>
          <p:cNvPr id="4" name="Picture 4" descr="Little-known hazardous waste exceptions can significantly reduce regulatory  burdens | by Retail Compliance Center (RCC) | RetailCRC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8593" y="3743237"/>
            <a:ext cx="4724400" cy="2307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ooftop garden, viewing gallery to cap Bandra sewage treatment plant |  Mumbai news - Hindustan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8" y="3657600"/>
            <a:ext cx="4633451" cy="24792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60142" y="6136851"/>
            <a:ext cx="1978940" cy="369332"/>
          </a:xfrm>
          <a:prstGeom prst="rect">
            <a:avLst/>
          </a:prstGeom>
        </p:spPr>
        <p:txBody>
          <a:bodyPr wrap="none">
            <a:spAutoFit/>
          </a:bodyPr>
          <a:lstStyle/>
          <a:p>
            <a:r>
              <a:rPr lang="en-US" b="1" dirty="0"/>
              <a:t>Fig:</a:t>
            </a:r>
            <a:r>
              <a:rPr lang="en-US" dirty="0"/>
              <a:t> Sewage Waste</a:t>
            </a:r>
          </a:p>
        </p:txBody>
      </p:sp>
      <p:sp>
        <p:nvSpPr>
          <p:cNvPr id="7" name="Rectangle 6"/>
          <p:cNvSpPr/>
          <p:nvPr/>
        </p:nvSpPr>
        <p:spPr>
          <a:xfrm>
            <a:off x="5633379" y="6136851"/>
            <a:ext cx="3130344" cy="369332"/>
          </a:xfrm>
          <a:prstGeom prst="rect">
            <a:avLst/>
          </a:prstGeom>
        </p:spPr>
        <p:txBody>
          <a:bodyPr wrap="none">
            <a:spAutoFit/>
          </a:bodyPr>
          <a:lstStyle/>
          <a:p>
            <a:r>
              <a:rPr lang="en-US" b="1" dirty="0"/>
              <a:t>Fig:</a:t>
            </a:r>
            <a:r>
              <a:rPr lang="en-US" dirty="0"/>
              <a:t> Hazardous Waste Materials</a:t>
            </a:r>
          </a:p>
        </p:txBody>
      </p:sp>
      <p:pic>
        <p:nvPicPr>
          <p:cNvPr id="8" name="Picture 2" descr="Best Practices for Cost-Saving Construction Waste Management | For  Construction P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5" y="312738"/>
            <a:ext cx="4616245" cy="25966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6568" y="2913322"/>
            <a:ext cx="3502025" cy="369332"/>
          </a:xfrm>
          <a:prstGeom prst="rect">
            <a:avLst/>
          </a:prstGeom>
          <a:noFill/>
        </p:spPr>
        <p:txBody>
          <a:bodyPr wrap="square" rtlCol="0">
            <a:spAutoFit/>
          </a:bodyPr>
          <a:lstStyle/>
          <a:p>
            <a:r>
              <a:rPr lang="en-US" b="1" dirty="0"/>
              <a:t>Fig:</a:t>
            </a:r>
            <a:r>
              <a:rPr lang="en-US" dirty="0"/>
              <a:t> Construction Waste</a:t>
            </a:r>
          </a:p>
        </p:txBody>
      </p:sp>
      <p:pic>
        <p:nvPicPr>
          <p:cNvPr id="9218" name="Picture 2" descr="805 abandoned vehicles removed in Industrial Area - The Peninsula Q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832" y="280783"/>
            <a:ext cx="4311967" cy="2782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261698" y="3096175"/>
            <a:ext cx="3502025" cy="369332"/>
          </a:xfrm>
          <a:prstGeom prst="rect">
            <a:avLst/>
          </a:prstGeom>
          <a:noFill/>
        </p:spPr>
        <p:txBody>
          <a:bodyPr wrap="square" rtlCol="0">
            <a:spAutoFit/>
          </a:bodyPr>
          <a:lstStyle/>
          <a:p>
            <a:r>
              <a:rPr lang="en-US" b="1" dirty="0"/>
              <a:t>Fig:</a:t>
            </a:r>
            <a:r>
              <a:rPr lang="en-US" dirty="0"/>
              <a:t> Abandoned Vehicle Waste</a:t>
            </a:r>
          </a:p>
        </p:txBody>
      </p:sp>
    </p:spTree>
    <p:extLst>
      <p:ext uri="{BB962C8B-B14F-4D97-AF65-F5344CB8AC3E}">
        <p14:creationId xmlns:p14="http://schemas.microsoft.com/office/powerpoint/2010/main" val="3007252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b="1" dirty="0">
                <a:solidFill>
                  <a:srgbClr val="00B0F0"/>
                </a:solidFill>
                <a:latin typeface="Times New Roman" panose="02020603050405020304" pitchFamily="18" charset="0"/>
                <a:cs typeface="Times New Roman" panose="02020603050405020304" pitchFamily="18" charset="0"/>
              </a:rPr>
              <a:t>CHARACTERISTICS OF WASTES</a:t>
            </a:r>
          </a:p>
        </p:txBody>
      </p:sp>
      <p:sp>
        <p:nvSpPr>
          <p:cNvPr id="3" name="Content Placeholder 2"/>
          <p:cNvSpPr>
            <a:spLocks noGrp="1"/>
          </p:cNvSpPr>
          <p:nvPr>
            <p:ph idx="1"/>
          </p:nvPr>
        </p:nvSpPr>
        <p:spPr>
          <a:xfrm>
            <a:off x="214282" y="1142984"/>
            <a:ext cx="2643206" cy="5572140"/>
          </a:xfrm>
          <a:ln>
            <a:solidFill>
              <a:schemeClr val="tx1"/>
            </a:solidFill>
          </a:ln>
        </p:spPr>
        <p:txBody>
          <a:bodyPr>
            <a:normAutofit/>
          </a:bodyPr>
          <a:lstStyle/>
          <a:p>
            <a:pPr algn="just">
              <a:lnSpc>
                <a:spcPct val="150000"/>
              </a:lnSpc>
            </a:pPr>
            <a:r>
              <a:rPr lang="en-IN" sz="2000" b="1" dirty="0">
                <a:solidFill>
                  <a:srgbClr val="C00000"/>
                </a:solidFill>
                <a:latin typeface="Times New Roman" panose="02020603050405020304" pitchFamily="18" charset="0"/>
                <a:cs typeface="Times New Roman" panose="02020603050405020304" pitchFamily="18" charset="0"/>
              </a:rPr>
              <a:t>Physical characteristics:  </a:t>
            </a:r>
          </a:p>
          <a:p>
            <a:pPr algn="just">
              <a:lnSpc>
                <a:spcPct val="150000"/>
              </a:lnSpc>
            </a:pPr>
            <a:r>
              <a:rPr lang="en-IN" sz="2000" dirty="0">
                <a:latin typeface="Times New Roman" panose="02020603050405020304" pitchFamily="18" charset="0"/>
                <a:cs typeface="Times New Roman" panose="02020603050405020304" pitchFamily="18" charset="0"/>
              </a:rPr>
              <a:t>1. Analysis of particle size</a:t>
            </a:r>
          </a:p>
          <a:p>
            <a:pPr algn="just">
              <a:lnSpc>
                <a:spcPct val="150000"/>
              </a:lnSpc>
            </a:pPr>
            <a:r>
              <a:rPr lang="en-IN" sz="2000" dirty="0">
                <a:latin typeface="Times New Roman" panose="02020603050405020304" pitchFamily="18" charset="0"/>
                <a:cs typeface="Times New Roman" panose="02020603050405020304" pitchFamily="18" charset="0"/>
              </a:rPr>
              <a:t>2. Moisture content</a:t>
            </a:r>
          </a:p>
          <a:p>
            <a:pPr algn="just">
              <a:lnSpc>
                <a:spcPct val="150000"/>
              </a:lnSpc>
            </a:pPr>
            <a:r>
              <a:rPr lang="en-IN" sz="2000" dirty="0">
                <a:latin typeface="Times New Roman" panose="02020603050405020304" pitchFamily="18" charset="0"/>
                <a:cs typeface="Times New Roman" panose="02020603050405020304" pitchFamily="18" charset="0"/>
              </a:rPr>
              <a:t>3. Density of solid waste</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3000364" y="1142984"/>
            <a:ext cx="2714644" cy="5572140"/>
          </a:xfrm>
          <a:prstGeom prst="rect">
            <a:avLst/>
          </a:prstGeom>
          <a:ln>
            <a:solidFill>
              <a:schemeClr val="tx1"/>
            </a:solidFill>
          </a:ln>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Chemical characteristics: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000" b="1" dirty="0">
                <a:solidFill>
                  <a:schemeClr val="tx2"/>
                </a:solidFill>
                <a:latin typeface="Times New Roman" panose="02020603050405020304" pitchFamily="18" charset="0"/>
                <a:cs typeface="Times New Roman" panose="02020603050405020304" pitchFamily="18" charset="0"/>
              </a:rPr>
              <a:t>1. Proximate analysis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rPr>
              <a:t>2. Fusing point of Ash</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000" b="1" dirty="0">
                <a:solidFill>
                  <a:schemeClr val="tx2"/>
                </a:solidFill>
                <a:latin typeface="Times New Roman" panose="02020603050405020304" pitchFamily="18" charset="0"/>
                <a:cs typeface="Times New Roman" panose="02020603050405020304" pitchFamily="18" charset="0"/>
              </a:rPr>
              <a:t>3. Ultimate analysis of solid waste components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rPr>
              <a:t>4.</a:t>
            </a:r>
            <a:r>
              <a:rPr kumimoji="0" lang="en-IN" sz="2000" b="1" i="0" u="none" strike="noStrike" kern="1200" cap="none" spc="0" normalizeH="0" noProof="0" dirty="0">
                <a:ln>
                  <a:noFill/>
                </a:ln>
                <a:solidFill>
                  <a:schemeClr val="tx2"/>
                </a:solidFill>
                <a:effectLst/>
                <a:uLnTx/>
                <a:uFillTx/>
                <a:latin typeface="Times New Roman" panose="02020603050405020304" pitchFamily="18" charset="0"/>
                <a:cs typeface="Times New Roman" panose="02020603050405020304" pitchFamily="18" charset="0"/>
              </a:rPr>
              <a:t> Energy content</a:t>
            </a:r>
            <a:r>
              <a:rPr lang="en-IN" sz="2000" b="1" dirty="0">
                <a:solidFill>
                  <a:schemeClr val="tx2"/>
                </a:solidFill>
                <a:latin typeface="Times New Roman" panose="02020603050405020304" pitchFamily="18" charset="0"/>
                <a:cs typeface="Times New Roman" panose="02020603050405020304" pitchFamily="18" charset="0"/>
              </a:rPr>
              <a:t> of solid waste</a:t>
            </a:r>
            <a:endParaRPr kumimoji="0" lang="en-IN" sz="2000" b="1"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1800" b="1"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5929322" y="1142984"/>
            <a:ext cx="3000396" cy="5572140"/>
          </a:xfrm>
          <a:prstGeom prst="rect">
            <a:avLst/>
          </a:prstGeom>
          <a:ln>
            <a:solidFill>
              <a:schemeClr val="tx1"/>
            </a:solidFill>
          </a:ln>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Biological characteristics: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rPr>
              <a:t>1. Determination of bio-degradability</a:t>
            </a:r>
            <a:r>
              <a:rPr kumimoji="0" lang="en-IN" sz="2000" b="1" i="0" u="none" strike="noStrike" kern="1200" cap="none" spc="0" normalizeH="0" noProof="0" dirty="0">
                <a:ln>
                  <a:noFill/>
                </a:ln>
                <a:solidFill>
                  <a:schemeClr val="tx2"/>
                </a:solidFill>
                <a:effectLst/>
                <a:uLnTx/>
                <a:uFillTx/>
                <a:latin typeface="Times New Roman" panose="02020603050405020304" pitchFamily="18" charset="0"/>
                <a:cs typeface="Times New Roman" panose="02020603050405020304" pitchFamily="18" charset="0"/>
              </a:rPr>
              <a:t> of organic waste components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000" b="1" baseline="0" dirty="0">
                <a:solidFill>
                  <a:schemeClr val="tx2"/>
                </a:solidFill>
                <a:latin typeface="Times New Roman" panose="02020603050405020304" pitchFamily="18" charset="0"/>
                <a:cs typeface="Times New Roman" panose="02020603050405020304" pitchFamily="18" charset="0"/>
              </a:rPr>
              <a:t>2.</a:t>
            </a:r>
            <a:r>
              <a:rPr lang="en-IN" sz="2000" b="1" dirty="0">
                <a:solidFill>
                  <a:schemeClr val="tx2"/>
                </a:solidFill>
                <a:latin typeface="Times New Roman" panose="02020603050405020304" pitchFamily="18" charset="0"/>
                <a:cs typeface="Times New Roman" panose="02020603050405020304" pitchFamily="18" charset="0"/>
              </a:rPr>
              <a:t> Production of odours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rPr>
              <a:t>3.</a:t>
            </a:r>
            <a:r>
              <a:rPr kumimoji="0" lang="en-IN" sz="2000" b="1" i="0" u="none" strike="noStrike" kern="1200" cap="none" spc="0" normalizeH="0" noProof="0" dirty="0">
                <a:ln>
                  <a:noFill/>
                </a:ln>
                <a:solidFill>
                  <a:schemeClr val="tx2"/>
                </a:solidFill>
                <a:effectLst/>
                <a:uLnTx/>
                <a:uFillTx/>
                <a:latin typeface="Times New Roman" panose="02020603050405020304" pitchFamily="18" charset="0"/>
                <a:cs typeface="Times New Roman" panose="02020603050405020304" pitchFamily="18" charset="0"/>
              </a:rPr>
              <a:t> Breeding of flies</a:t>
            </a:r>
            <a:endParaRPr kumimoji="0" lang="en-IN" sz="2000" b="1"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11017"/>
            <a:ext cx="8229600" cy="1143000"/>
          </a:xfrm>
        </p:spPr>
        <p:txBody>
          <a:bodyPr>
            <a:normAutofit/>
          </a:bodyPr>
          <a:lstStyle/>
          <a:p>
            <a:r>
              <a:rPr lang="en-IN" sz="2800" b="1" dirty="0">
                <a:solidFill>
                  <a:srgbClr val="00B0F0"/>
                </a:solidFill>
                <a:latin typeface="Times New Roman" panose="02020603050405020304" pitchFamily="18" charset="0"/>
                <a:cs typeface="Times New Roman" panose="02020603050405020304" pitchFamily="18" charset="0"/>
              </a:rPr>
              <a:t>CHARACTERISTICS OF WASTES - PHYSICAL</a:t>
            </a:r>
          </a:p>
        </p:txBody>
      </p:sp>
      <p:sp>
        <p:nvSpPr>
          <p:cNvPr id="3" name="Content Placeholder 2"/>
          <p:cNvSpPr>
            <a:spLocks noGrp="1"/>
          </p:cNvSpPr>
          <p:nvPr>
            <p:ph idx="1"/>
          </p:nvPr>
        </p:nvSpPr>
        <p:spPr>
          <a:xfrm>
            <a:off x="214282" y="1142984"/>
            <a:ext cx="8786874" cy="5572140"/>
          </a:xfrm>
          <a:ln>
            <a:noFill/>
          </a:ln>
        </p:spPr>
        <p:txBody>
          <a:bodyPr>
            <a:normAutofit/>
          </a:bodyPr>
          <a:lstStyle/>
          <a:p>
            <a:pPr algn="just"/>
            <a:r>
              <a:rPr lang="en-IN" sz="2000" b="1" dirty="0">
                <a:solidFill>
                  <a:srgbClr val="C00000"/>
                </a:solidFill>
                <a:latin typeface="Times New Roman" panose="02020603050405020304" pitchFamily="18" charset="0"/>
                <a:cs typeface="Times New Roman" panose="02020603050405020304" pitchFamily="18" charset="0"/>
              </a:rPr>
              <a:t>Size</a:t>
            </a:r>
            <a:r>
              <a:rPr lang="en-IN" sz="1800" dirty="0">
                <a:solidFill>
                  <a:srgbClr val="C00000"/>
                </a:solidFill>
                <a:latin typeface="Times New Roman" panose="02020603050405020304" pitchFamily="18" charset="0"/>
                <a:cs typeface="Times New Roman" panose="02020603050405020304" pitchFamily="18" charset="0"/>
              </a:rPr>
              <a:t>:  </a:t>
            </a:r>
            <a:r>
              <a:rPr lang="en-IN" sz="1800" dirty="0">
                <a:solidFill>
                  <a:srgbClr val="002060"/>
                </a:solidFill>
                <a:latin typeface="Times New Roman" panose="02020603050405020304" pitchFamily="18" charset="0"/>
                <a:cs typeface="Times New Roman" panose="02020603050405020304" pitchFamily="18" charset="0"/>
              </a:rPr>
              <a:t>Measurement of size distribution of particles in waste stream is important because of its </a:t>
            </a:r>
            <a:r>
              <a:rPr lang="en-IN" sz="1800" dirty="0">
                <a:solidFill>
                  <a:srgbClr val="FF0000"/>
                </a:solidFill>
                <a:latin typeface="Times New Roman" panose="02020603050405020304" pitchFamily="18" charset="0"/>
                <a:cs typeface="Times New Roman" panose="02020603050405020304" pitchFamily="18" charset="0"/>
              </a:rPr>
              <a:t>significance in the design of mechanical separators and shredders</a:t>
            </a:r>
            <a:r>
              <a:rPr lang="en-IN" sz="1800" dirty="0">
                <a:solidFill>
                  <a:srgbClr val="002060"/>
                </a:solidFill>
                <a:latin typeface="Times New Roman" panose="02020603050405020304" pitchFamily="18" charset="0"/>
                <a:cs typeface="Times New Roman" panose="02020603050405020304" pitchFamily="18" charset="0"/>
              </a:rPr>
              <a:t>.</a:t>
            </a:r>
          </a:p>
          <a:p>
            <a:pPr algn="just"/>
            <a:r>
              <a:rPr lang="en-IN" sz="1800" dirty="0">
                <a:solidFill>
                  <a:srgbClr val="002060"/>
                </a:solidFill>
                <a:latin typeface="Times New Roman" panose="02020603050405020304" pitchFamily="18" charset="0"/>
                <a:cs typeface="Times New Roman" panose="02020603050405020304" pitchFamily="18" charset="0"/>
              </a:rPr>
              <a:t>Generally, the result of size distribution analysis are expressed in the manner used for soil particle analysis.</a:t>
            </a:r>
          </a:p>
          <a:p>
            <a:pPr algn="just"/>
            <a:r>
              <a:rPr lang="en-IN" sz="2000" b="1" dirty="0">
                <a:solidFill>
                  <a:srgbClr val="C00000"/>
                </a:solidFill>
                <a:latin typeface="Times New Roman" panose="02020603050405020304" pitchFamily="18" charset="0"/>
                <a:cs typeface="Times New Roman" panose="02020603050405020304" pitchFamily="18" charset="0"/>
              </a:rPr>
              <a:t>Moisture content: </a:t>
            </a:r>
            <a:r>
              <a:rPr lang="en-IN" sz="1800" dirty="0">
                <a:solidFill>
                  <a:srgbClr val="002060"/>
                </a:solidFill>
                <a:latin typeface="Times New Roman" panose="02020603050405020304" pitchFamily="18" charset="0"/>
                <a:cs typeface="Times New Roman" panose="02020603050405020304" pitchFamily="18" charset="0"/>
              </a:rPr>
              <a:t>Moisture content is defined as the ratio of the weight of water (wet weight – dry weight) to the total weight of the wet waste. </a:t>
            </a:r>
          </a:p>
          <a:p>
            <a:pPr algn="just"/>
            <a:r>
              <a:rPr lang="en-IN" sz="1800" dirty="0">
                <a:solidFill>
                  <a:srgbClr val="002060"/>
                </a:solidFill>
                <a:latin typeface="Times New Roman" panose="02020603050405020304" pitchFamily="18" charset="0"/>
                <a:cs typeface="Times New Roman" panose="02020603050405020304" pitchFamily="18" charset="0"/>
              </a:rPr>
              <a:t>Moisture increases the weight of solid wastes, and thereby, the cost of collection and transport. In addition, </a:t>
            </a:r>
            <a:r>
              <a:rPr lang="en-IN" sz="1800" dirty="0">
                <a:solidFill>
                  <a:srgbClr val="FF0000"/>
                </a:solidFill>
                <a:latin typeface="Times New Roman" panose="02020603050405020304" pitchFamily="18" charset="0"/>
                <a:cs typeface="Times New Roman" panose="02020603050405020304" pitchFamily="18" charset="0"/>
              </a:rPr>
              <a:t>moisture content is a critical determinant in the economic feasibility of waste treatment by incineration</a:t>
            </a:r>
            <a:r>
              <a:rPr lang="en-IN" sz="1800" dirty="0">
                <a:solidFill>
                  <a:srgbClr val="002060"/>
                </a:solidFill>
                <a:latin typeface="Times New Roman" panose="02020603050405020304" pitchFamily="18" charset="0"/>
                <a:cs typeface="Times New Roman" panose="02020603050405020304" pitchFamily="18" charset="0"/>
              </a:rPr>
              <a:t>, because wet waste consumes energy for evaporation of water and in raising the temperature of water vapour.</a:t>
            </a:r>
          </a:p>
          <a:p>
            <a:r>
              <a:rPr lang="en-IN" sz="1800" dirty="0">
                <a:solidFill>
                  <a:srgbClr val="002060"/>
                </a:solidFill>
                <a:latin typeface="Times New Roman" panose="02020603050405020304" pitchFamily="18" charset="0"/>
                <a:cs typeface="Times New Roman" panose="02020603050405020304" pitchFamily="18" charset="0"/>
              </a:rPr>
              <a:t>A typical range of moisture content is </a:t>
            </a:r>
            <a:r>
              <a:rPr lang="en-IN" sz="1800" dirty="0">
                <a:solidFill>
                  <a:srgbClr val="FF0000"/>
                </a:solidFill>
                <a:latin typeface="Times New Roman" panose="02020603050405020304" pitchFamily="18" charset="0"/>
                <a:cs typeface="Times New Roman" panose="02020603050405020304" pitchFamily="18" charset="0"/>
              </a:rPr>
              <a:t>20 to 40% representing the extremes of wastes in an arid climate </a:t>
            </a:r>
            <a:r>
              <a:rPr lang="en-IN" sz="1800" dirty="0">
                <a:solidFill>
                  <a:srgbClr val="002060"/>
                </a:solidFill>
                <a:latin typeface="Times New Roman" panose="02020603050405020304" pitchFamily="18" charset="0"/>
                <a:cs typeface="Times New Roman" panose="02020603050405020304" pitchFamily="18" charset="0"/>
              </a:rPr>
              <a:t>and in the wet season of a region of high precipitation. However, values </a:t>
            </a:r>
            <a:r>
              <a:rPr lang="en-IN" sz="1800" dirty="0">
                <a:solidFill>
                  <a:srgbClr val="FF0000"/>
                </a:solidFill>
                <a:latin typeface="Times New Roman" panose="02020603050405020304" pitchFamily="18" charset="0"/>
                <a:cs typeface="Times New Roman" panose="02020603050405020304" pitchFamily="18" charset="0"/>
              </a:rPr>
              <a:t>greater than 40% are uncommon.</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2"/>
          <p:cNvPicPr>
            <a:picLocks noChangeAspect="1" noChangeArrowheads="1"/>
          </p:cNvPicPr>
          <p:nvPr/>
        </p:nvPicPr>
        <p:blipFill>
          <a:blip r:embed="rId2"/>
          <a:srcRect/>
          <a:stretch>
            <a:fillRect/>
          </a:stretch>
        </p:blipFill>
        <p:spPr bwMode="auto">
          <a:xfrm>
            <a:off x="1619672" y="5166320"/>
            <a:ext cx="5525938" cy="1143000"/>
          </a:xfrm>
          <a:prstGeom prst="rect">
            <a:avLst/>
          </a:prstGeom>
          <a:solidFill>
            <a:schemeClr val="accent2"/>
          </a:solidFill>
          <a:ln w="12700">
            <a:solidFill>
              <a:schemeClr val="tx1"/>
            </a:solid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pPr algn="ctr"/>
            <a:r>
              <a:rPr lang="en-IN" sz="2400" b="1" dirty="0">
                <a:solidFill>
                  <a:srgbClr val="00B0F0"/>
                </a:solidFill>
                <a:latin typeface="Times New Roman" panose="02020603050405020304" pitchFamily="18" charset="0"/>
                <a:cs typeface="Times New Roman" panose="02020603050405020304" pitchFamily="18" charset="0"/>
              </a:rPr>
              <a:t>CHARACTERISTICS OF WASTES - PHYSICAL</a:t>
            </a:r>
          </a:p>
        </p:txBody>
      </p:sp>
      <p:sp>
        <p:nvSpPr>
          <p:cNvPr id="3" name="Content Placeholder 2"/>
          <p:cNvSpPr>
            <a:spLocks noGrp="1"/>
          </p:cNvSpPr>
          <p:nvPr>
            <p:ph idx="1"/>
          </p:nvPr>
        </p:nvSpPr>
        <p:spPr>
          <a:xfrm>
            <a:off x="214282" y="1142984"/>
            <a:ext cx="8786874" cy="5572140"/>
          </a:xfrm>
          <a:ln>
            <a:noFill/>
          </a:ln>
        </p:spPr>
        <p:txBody>
          <a:bodyPr>
            <a:normAutofit/>
          </a:bodyPr>
          <a:lstStyle/>
          <a:p>
            <a:pPr algn="just"/>
            <a:r>
              <a:rPr lang="en-IN" sz="2400" b="1" dirty="0">
                <a:solidFill>
                  <a:srgbClr val="C00000"/>
                </a:solidFill>
                <a:latin typeface="Times New Roman" panose="02020603050405020304" pitchFamily="18" charset="0"/>
                <a:cs typeface="Times New Roman" panose="02020603050405020304" pitchFamily="18" charset="0"/>
              </a:rPr>
              <a:t>Density</a:t>
            </a:r>
            <a:r>
              <a:rPr lang="en-IN" sz="2000" dirty="0">
                <a:solidFill>
                  <a:srgbClr val="C00000"/>
                </a:solidFill>
                <a:latin typeface="Times New Roman" panose="02020603050405020304" pitchFamily="18" charset="0"/>
                <a:cs typeface="Times New Roman" panose="02020603050405020304" pitchFamily="18" charset="0"/>
              </a:rPr>
              <a:t>: </a:t>
            </a:r>
            <a:r>
              <a:rPr lang="en-IN" sz="2000" dirty="0">
                <a:solidFill>
                  <a:srgbClr val="002060"/>
                </a:solidFill>
                <a:latin typeface="Times New Roman" panose="02020603050405020304" pitchFamily="18" charset="0"/>
                <a:cs typeface="Times New Roman" panose="02020603050405020304" pitchFamily="18" charset="0"/>
              </a:rPr>
              <a:t>Density of waste i.e. its mass per unit volume ( kg/m</a:t>
            </a:r>
            <a:r>
              <a:rPr lang="en-IN" sz="2000" baseline="30000" dirty="0">
                <a:solidFill>
                  <a:srgbClr val="002060"/>
                </a:solidFill>
                <a:latin typeface="Times New Roman" panose="02020603050405020304" pitchFamily="18" charset="0"/>
                <a:cs typeface="Times New Roman" panose="02020603050405020304" pitchFamily="18" charset="0"/>
              </a:rPr>
              <a:t>3</a:t>
            </a:r>
            <a:r>
              <a:rPr lang="en-IN" sz="2000" dirty="0">
                <a:solidFill>
                  <a:srgbClr val="002060"/>
                </a:solidFill>
                <a:latin typeface="Times New Roman" panose="02020603050405020304" pitchFamily="18" charset="0"/>
                <a:cs typeface="Times New Roman" panose="02020603050405020304" pitchFamily="18" charset="0"/>
              </a:rPr>
              <a:t> ), is a </a:t>
            </a:r>
            <a:r>
              <a:rPr lang="en-IN" sz="2000" dirty="0">
                <a:solidFill>
                  <a:srgbClr val="FF0000"/>
                </a:solidFill>
                <a:latin typeface="Times New Roman" panose="02020603050405020304" pitchFamily="18" charset="0"/>
                <a:cs typeface="Times New Roman" panose="02020603050405020304" pitchFamily="18" charset="0"/>
              </a:rPr>
              <a:t>critical factor in the design of a SWM system</a:t>
            </a:r>
            <a:r>
              <a:rPr lang="en-IN" sz="2000" dirty="0">
                <a:solidFill>
                  <a:srgbClr val="002060"/>
                </a:solidFill>
                <a:latin typeface="Times New Roman" panose="02020603050405020304" pitchFamily="18" charset="0"/>
                <a:cs typeface="Times New Roman" panose="02020603050405020304" pitchFamily="18" charset="0"/>
              </a:rPr>
              <a:t>, e.g., the design of sanitary landfills, storage, types of collection and transport vehicles, etc.  </a:t>
            </a:r>
          </a:p>
          <a:p>
            <a:pPr algn="just"/>
            <a:r>
              <a:rPr lang="en-IN" sz="2000" dirty="0">
                <a:solidFill>
                  <a:srgbClr val="002060"/>
                </a:solidFill>
                <a:latin typeface="Times New Roman" panose="02020603050405020304" pitchFamily="18" charset="0"/>
                <a:cs typeface="Times New Roman" panose="02020603050405020304" pitchFamily="18" charset="0"/>
              </a:rPr>
              <a:t>In order to explain, an efficient operation of a </a:t>
            </a:r>
            <a:r>
              <a:rPr lang="en-IN" sz="2000" dirty="0">
                <a:solidFill>
                  <a:srgbClr val="FF0000"/>
                </a:solidFill>
                <a:latin typeface="Times New Roman" panose="02020603050405020304" pitchFamily="18" charset="0"/>
                <a:cs typeface="Times New Roman" panose="02020603050405020304" pitchFamily="18" charset="0"/>
              </a:rPr>
              <a:t>landfill demands compaction of wastes to optimum density</a:t>
            </a:r>
            <a:r>
              <a:rPr lang="en-IN" sz="2000" dirty="0">
                <a:solidFill>
                  <a:srgbClr val="002060"/>
                </a:solidFill>
                <a:latin typeface="Times New Roman" panose="02020603050405020304" pitchFamily="18" charset="0"/>
                <a:cs typeface="Times New Roman" panose="02020603050405020304" pitchFamily="18" charset="0"/>
              </a:rPr>
              <a:t>.</a:t>
            </a:r>
          </a:p>
          <a:p>
            <a:pPr algn="just"/>
            <a:r>
              <a:rPr lang="en-IN" sz="2000" dirty="0">
                <a:solidFill>
                  <a:srgbClr val="002060"/>
                </a:solidFill>
                <a:latin typeface="Times New Roman" panose="02020603050405020304" pitchFamily="18" charset="0"/>
                <a:cs typeface="Times New Roman" panose="02020603050405020304" pitchFamily="18" charset="0"/>
              </a:rPr>
              <a:t>Any normal compaction equipment can achieve reduction in volume of wastes by 75%, which increases an initial density of 100 kg/m</a:t>
            </a:r>
            <a:r>
              <a:rPr lang="en-IN" sz="2000" baseline="30000" dirty="0">
                <a:solidFill>
                  <a:srgbClr val="002060"/>
                </a:solidFill>
                <a:latin typeface="Times New Roman" panose="02020603050405020304" pitchFamily="18" charset="0"/>
                <a:cs typeface="Times New Roman" panose="02020603050405020304" pitchFamily="18" charset="0"/>
              </a:rPr>
              <a:t>3</a:t>
            </a:r>
            <a:r>
              <a:rPr lang="en-IN" sz="2000" dirty="0">
                <a:solidFill>
                  <a:srgbClr val="002060"/>
                </a:solidFill>
                <a:latin typeface="Times New Roman" panose="02020603050405020304" pitchFamily="18" charset="0"/>
                <a:cs typeface="Times New Roman" panose="02020603050405020304" pitchFamily="18" charset="0"/>
              </a:rPr>
              <a:t> to 400 kg/m</a:t>
            </a:r>
            <a:r>
              <a:rPr lang="en-IN" sz="2000" baseline="30000" dirty="0">
                <a:solidFill>
                  <a:srgbClr val="002060"/>
                </a:solidFill>
                <a:latin typeface="Times New Roman" panose="02020603050405020304" pitchFamily="18" charset="0"/>
                <a:cs typeface="Times New Roman" panose="02020603050405020304" pitchFamily="18" charset="0"/>
              </a:rPr>
              <a:t>3</a:t>
            </a:r>
            <a:r>
              <a:rPr lang="en-IN" sz="2000" dirty="0">
                <a:solidFill>
                  <a:srgbClr val="002060"/>
                </a:solidFill>
                <a:latin typeface="Times New Roman" panose="02020603050405020304" pitchFamily="18" charset="0"/>
                <a:cs typeface="Times New Roman" panose="02020603050405020304" pitchFamily="18" charset="0"/>
              </a:rPr>
              <a:t>  . </a:t>
            </a:r>
          </a:p>
          <a:p>
            <a:pPr algn="just"/>
            <a:r>
              <a:rPr lang="en-IN" sz="2000" dirty="0">
                <a:solidFill>
                  <a:srgbClr val="002060"/>
                </a:solidFill>
                <a:latin typeface="Times New Roman" panose="02020603050405020304" pitchFamily="18" charset="0"/>
                <a:cs typeface="Times New Roman" panose="02020603050405020304" pitchFamily="18" charset="0"/>
              </a:rPr>
              <a:t>In other words, </a:t>
            </a:r>
            <a:r>
              <a:rPr lang="en-IN" sz="2000" dirty="0">
                <a:solidFill>
                  <a:srgbClr val="FF0000"/>
                </a:solidFill>
                <a:latin typeface="Times New Roman" panose="02020603050405020304" pitchFamily="18" charset="0"/>
                <a:cs typeface="Times New Roman" panose="02020603050405020304" pitchFamily="18" charset="0"/>
              </a:rPr>
              <a:t>a waste collection vehicle can haul four times the weight </a:t>
            </a:r>
            <a:r>
              <a:rPr lang="en-IN" sz="2000" dirty="0">
                <a:solidFill>
                  <a:srgbClr val="002060"/>
                </a:solidFill>
                <a:latin typeface="Times New Roman" panose="02020603050405020304" pitchFamily="18" charset="0"/>
                <a:cs typeface="Times New Roman" panose="02020603050405020304" pitchFamily="18" charset="0"/>
              </a:rPr>
              <a:t>of waste in its compacted state than when it is uncompacted. </a:t>
            </a:r>
          </a:p>
          <a:p>
            <a:pPr algn="just"/>
            <a:r>
              <a:rPr lang="en-IN" sz="2000" dirty="0">
                <a:solidFill>
                  <a:srgbClr val="002060"/>
                </a:solidFill>
                <a:latin typeface="Times New Roman" panose="02020603050405020304" pitchFamily="18" charset="0"/>
                <a:cs typeface="Times New Roman" panose="02020603050405020304" pitchFamily="18" charset="0"/>
              </a:rPr>
              <a:t>A high initial density of waste precludes the achievement of a high compaction ratio and </a:t>
            </a:r>
            <a:r>
              <a:rPr lang="en-IN" sz="2000" dirty="0">
                <a:solidFill>
                  <a:srgbClr val="FF0000"/>
                </a:solidFill>
                <a:latin typeface="Times New Roman" panose="02020603050405020304" pitchFamily="18" charset="0"/>
                <a:cs typeface="Times New Roman" panose="02020603050405020304" pitchFamily="18" charset="0"/>
              </a:rPr>
              <a:t>the compaction ratio achieved is no greater than 1.5:1</a:t>
            </a:r>
            <a:r>
              <a:rPr lang="en-IN" sz="2000" dirty="0">
                <a:solidFill>
                  <a:srgbClr val="002060"/>
                </a:solidFill>
                <a:latin typeface="Times New Roman" panose="02020603050405020304" pitchFamily="18" charset="0"/>
                <a:cs typeface="Times New Roman" panose="02020603050405020304" pitchFamily="18" charset="0"/>
              </a:rPr>
              <a:t>. </a:t>
            </a:r>
          </a:p>
          <a:p>
            <a:pPr algn="just"/>
            <a:r>
              <a:rPr lang="en-IN" sz="2000" dirty="0">
                <a:solidFill>
                  <a:srgbClr val="002060"/>
                </a:solidFill>
                <a:latin typeface="Times New Roman" panose="02020603050405020304" pitchFamily="18" charset="0"/>
                <a:cs typeface="Times New Roman" panose="02020603050405020304" pitchFamily="18" charset="0"/>
              </a:rPr>
              <a:t>Significant changes in density occur spontaneously as the waste moves from source to disposal, due to </a:t>
            </a:r>
            <a:r>
              <a:rPr lang="en-IN" sz="2000" dirty="0">
                <a:solidFill>
                  <a:srgbClr val="FF0000"/>
                </a:solidFill>
                <a:latin typeface="Times New Roman" panose="02020603050405020304" pitchFamily="18" charset="0"/>
                <a:cs typeface="Times New Roman" panose="02020603050405020304" pitchFamily="18" charset="0"/>
              </a:rPr>
              <a:t>scavenging, handling, wetting and drying by the weather, vibration </a:t>
            </a:r>
            <a:r>
              <a:rPr lang="en-IN" sz="2000" dirty="0">
                <a:solidFill>
                  <a:srgbClr val="002060"/>
                </a:solidFill>
                <a:latin typeface="Times New Roman" panose="02020603050405020304" pitchFamily="18" charset="0"/>
                <a:cs typeface="Times New Roman" panose="02020603050405020304" pitchFamily="18" charset="0"/>
              </a:rPr>
              <a:t>in the collection vehicle and decomposition.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pPr algn="ctr"/>
            <a:r>
              <a:rPr lang="en-IN" sz="2800" b="1" dirty="0">
                <a:solidFill>
                  <a:srgbClr val="00B0F0"/>
                </a:solidFill>
                <a:latin typeface="Times New Roman" panose="02020603050405020304" pitchFamily="18" charset="0"/>
                <a:cs typeface="Times New Roman" panose="02020603050405020304" pitchFamily="18" charset="0"/>
              </a:rPr>
              <a:t>CHARACTERISTICS OF WASTES - CHEMICAL</a:t>
            </a:r>
          </a:p>
        </p:txBody>
      </p:sp>
      <p:sp>
        <p:nvSpPr>
          <p:cNvPr id="3" name="Content Placeholder 2"/>
          <p:cNvSpPr>
            <a:spLocks noGrp="1"/>
          </p:cNvSpPr>
          <p:nvPr>
            <p:ph idx="1"/>
          </p:nvPr>
        </p:nvSpPr>
        <p:spPr>
          <a:xfrm>
            <a:off x="214282" y="1142984"/>
            <a:ext cx="8750206" cy="5572140"/>
          </a:xfrm>
          <a:ln>
            <a:solidFill>
              <a:schemeClr val="tx1"/>
            </a:solidFill>
          </a:ln>
        </p:spPr>
        <p:txBody>
          <a:bodyPr>
            <a:normAutofit/>
          </a:bodyPr>
          <a:lstStyle/>
          <a:p>
            <a:pPr algn="just"/>
            <a:r>
              <a:rPr lang="en-IN" sz="2200" b="1" dirty="0">
                <a:solidFill>
                  <a:srgbClr val="C00000"/>
                </a:solidFill>
                <a:latin typeface="Times New Roman" panose="02020603050405020304" pitchFamily="18" charset="0"/>
                <a:cs typeface="Times New Roman" panose="02020603050405020304" pitchFamily="18" charset="0"/>
              </a:rPr>
              <a:t>Chemical characteristics</a:t>
            </a:r>
            <a:r>
              <a:rPr lang="en-IN" sz="2200" dirty="0">
                <a:solidFill>
                  <a:srgbClr val="C00000"/>
                </a:solidFill>
                <a:latin typeface="Times New Roman" panose="02020603050405020304" pitchFamily="18" charset="0"/>
                <a:cs typeface="Times New Roman" panose="02020603050405020304" pitchFamily="18" charset="0"/>
              </a:rPr>
              <a:t>: </a:t>
            </a:r>
            <a:r>
              <a:rPr lang="en-IN" sz="2200" dirty="0">
                <a:solidFill>
                  <a:srgbClr val="002060"/>
                </a:solidFill>
                <a:latin typeface="Times New Roman" panose="02020603050405020304" pitchFamily="18" charset="0"/>
                <a:cs typeface="Times New Roman" panose="02020603050405020304" pitchFamily="18" charset="0"/>
              </a:rPr>
              <a:t>The products of </a:t>
            </a:r>
            <a:r>
              <a:rPr lang="en-IN" sz="2200" dirty="0">
                <a:solidFill>
                  <a:srgbClr val="C00000"/>
                </a:solidFill>
                <a:latin typeface="Times New Roman" panose="02020603050405020304" pitchFamily="18" charset="0"/>
                <a:cs typeface="Times New Roman" panose="02020603050405020304" pitchFamily="18" charset="0"/>
              </a:rPr>
              <a:t>decomposition and heating </a:t>
            </a:r>
            <a:r>
              <a:rPr lang="en-IN" sz="2200" dirty="0">
                <a:solidFill>
                  <a:srgbClr val="002060"/>
                </a:solidFill>
                <a:latin typeface="Times New Roman" panose="02020603050405020304" pitchFamily="18" charset="0"/>
                <a:cs typeface="Times New Roman" panose="02020603050405020304" pitchFamily="18" charset="0"/>
              </a:rPr>
              <a:t>values are two examples of chemical characteristics.</a:t>
            </a:r>
          </a:p>
          <a:p>
            <a:pPr algn="just"/>
            <a:r>
              <a:rPr lang="en-IN" sz="2200" b="1" dirty="0">
                <a:solidFill>
                  <a:srgbClr val="C00000"/>
                </a:solidFill>
                <a:latin typeface="Times New Roman" panose="02020603050405020304" pitchFamily="18" charset="0"/>
                <a:cs typeface="Times New Roman" panose="02020603050405020304" pitchFamily="18" charset="0"/>
              </a:rPr>
              <a:t>Ultimate analysis</a:t>
            </a:r>
            <a:r>
              <a:rPr lang="en-IN" sz="2200" dirty="0">
                <a:solidFill>
                  <a:srgbClr val="C00000"/>
                </a:solidFill>
                <a:latin typeface="Times New Roman" panose="02020603050405020304" pitchFamily="18" charset="0"/>
                <a:cs typeface="Times New Roman" panose="02020603050405020304" pitchFamily="18" charset="0"/>
              </a:rPr>
              <a:t>: </a:t>
            </a:r>
            <a:r>
              <a:rPr lang="en-IN" sz="2200" dirty="0">
                <a:solidFill>
                  <a:srgbClr val="002060"/>
                </a:solidFill>
                <a:latin typeface="Times New Roman" panose="02020603050405020304" pitchFamily="18" charset="0"/>
                <a:cs typeface="Times New Roman" panose="02020603050405020304" pitchFamily="18" charset="0"/>
              </a:rPr>
              <a:t>This refers to an analysis of waste to determine the </a:t>
            </a:r>
            <a:r>
              <a:rPr lang="en-IN" sz="2200" dirty="0">
                <a:solidFill>
                  <a:srgbClr val="FF0000"/>
                </a:solidFill>
                <a:latin typeface="Times New Roman" panose="02020603050405020304" pitchFamily="18" charset="0"/>
                <a:cs typeface="Times New Roman" panose="02020603050405020304" pitchFamily="18" charset="0"/>
              </a:rPr>
              <a:t>proportion of carbon, hydrogen, oxygen, nitrogen and sulphur, </a:t>
            </a:r>
            <a:r>
              <a:rPr lang="en-IN" sz="2200" dirty="0">
                <a:solidFill>
                  <a:srgbClr val="002060"/>
                </a:solidFill>
                <a:latin typeface="Times New Roman" panose="02020603050405020304" pitchFamily="18" charset="0"/>
                <a:cs typeface="Times New Roman" panose="02020603050405020304" pitchFamily="18" charset="0"/>
              </a:rPr>
              <a:t>and the analysis is done to make mass balance calculation for a chemical or thermal process.</a:t>
            </a:r>
          </a:p>
          <a:p>
            <a:pPr algn="just"/>
            <a:r>
              <a:rPr lang="en-IN" sz="2200" dirty="0">
                <a:solidFill>
                  <a:srgbClr val="002060"/>
                </a:solidFill>
                <a:latin typeface="Times New Roman" panose="02020603050405020304" pitchFamily="18" charset="0"/>
                <a:cs typeface="Times New Roman" panose="02020603050405020304" pitchFamily="18" charset="0"/>
              </a:rPr>
              <a:t>Besides, it is necessary to determine ask fraction because of its potentially harmful environmental effects, brought about by the </a:t>
            </a:r>
            <a:r>
              <a:rPr lang="en-IN" sz="2200" dirty="0">
                <a:solidFill>
                  <a:srgbClr val="FF0000"/>
                </a:solidFill>
                <a:latin typeface="Times New Roman" panose="02020603050405020304" pitchFamily="18" charset="0"/>
                <a:cs typeface="Times New Roman" panose="02020603050405020304" pitchFamily="18" charset="0"/>
              </a:rPr>
              <a:t>presence of toxic metals such as cadmium, chromium, mercury, nickel, lead and zinc</a:t>
            </a:r>
            <a:r>
              <a:rPr lang="en-IN" sz="2200" dirty="0">
                <a:solidFill>
                  <a:srgbClr val="002060"/>
                </a:solidFill>
                <a:latin typeface="Times New Roman" panose="02020603050405020304" pitchFamily="18" charset="0"/>
                <a:cs typeface="Times New Roman" panose="02020603050405020304" pitchFamily="18" charset="0"/>
              </a:rPr>
              <a:t>.</a:t>
            </a:r>
            <a:endParaRPr lang="en-IN" sz="2200" dirty="0">
              <a:solidFill>
                <a:srgbClr val="C00000"/>
              </a:solidFill>
              <a:latin typeface="Times New Roman" panose="02020603050405020304" pitchFamily="18" charset="0"/>
              <a:cs typeface="Times New Roman" panose="02020603050405020304" pitchFamily="18" charset="0"/>
            </a:endParaRPr>
          </a:p>
          <a:p>
            <a:pPr algn="just"/>
            <a:r>
              <a:rPr lang="en-IN" sz="2200" b="1" dirty="0">
                <a:solidFill>
                  <a:srgbClr val="C00000"/>
                </a:solidFill>
                <a:latin typeface="Times New Roman" panose="02020603050405020304" pitchFamily="18" charset="0"/>
                <a:cs typeface="Times New Roman" panose="02020603050405020304" pitchFamily="18" charset="0"/>
              </a:rPr>
              <a:t>Proximate analysis</a:t>
            </a:r>
            <a:r>
              <a:rPr lang="en-IN" sz="2200" dirty="0">
                <a:solidFill>
                  <a:srgbClr val="002060"/>
                </a:solidFill>
                <a:latin typeface="Times New Roman" panose="02020603050405020304" pitchFamily="18" charset="0"/>
                <a:cs typeface="Times New Roman" panose="02020603050405020304" pitchFamily="18" charset="0"/>
              </a:rPr>
              <a:t>: This is important in evaluating the combustion properties of wastes or a waste or refuse derived fuel. </a:t>
            </a:r>
          </a:p>
          <a:p>
            <a:pPr algn="just"/>
            <a:r>
              <a:rPr lang="en-IN" sz="2200" dirty="0">
                <a:solidFill>
                  <a:srgbClr val="002060"/>
                </a:solidFill>
                <a:latin typeface="Times New Roman" panose="02020603050405020304" pitchFamily="18" charset="0"/>
                <a:cs typeface="Times New Roman" panose="02020603050405020304" pitchFamily="18" charset="0"/>
              </a:rPr>
              <a:t>Moisture content, which adds weight to the waste without increasing its heating value, and the evaporation of water reduces the heat released from the fuel.</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4" y="-16"/>
            <a:ext cx="8229600" cy="1143000"/>
          </a:xfrm>
        </p:spPr>
        <p:txBody>
          <a:bodyPr>
            <a:normAutofit/>
          </a:bodyPr>
          <a:lstStyle/>
          <a:p>
            <a:r>
              <a:rPr lang="en-IN" sz="2800" b="1" dirty="0">
                <a:solidFill>
                  <a:srgbClr val="0070C0"/>
                </a:solidFill>
                <a:latin typeface="Times New Roman" panose="02020603050405020304" pitchFamily="18" charset="0"/>
                <a:cs typeface="Times New Roman" panose="02020603050405020304" pitchFamily="18" charset="0"/>
              </a:rPr>
              <a:t>CHARACTERISTICS OF WASTES - CHEMICAL</a:t>
            </a:r>
          </a:p>
        </p:txBody>
      </p:sp>
      <p:sp>
        <p:nvSpPr>
          <p:cNvPr id="3" name="Content Placeholder 2"/>
          <p:cNvSpPr>
            <a:spLocks noGrp="1"/>
          </p:cNvSpPr>
          <p:nvPr>
            <p:ph idx="1"/>
          </p:nvPr>
        </p:nvSpPr>
        <p:spPr>
          <a:xfrm>
            <a:off x="114240" y="908720"/>
            <a:ext cx="8850248" cy="5688632"/>
          </a:xfrm>
          <a:ln>
            <a:solidFill>
              <a:schemeClr val="tx1"/>
            </a:solidFill>
          </a:ln>
        </p:spPr>
        <p:txBody>
          <a:bodyPr>
            <a:normAutofit/>
          </a:bodyPr>
          <a:lstStyle/>
          <a:p>
            <a:pPr algn="just"/>
            <a:r>
              <a:rPr lang="en-IN" sz="2200" b="1" dirty="0">
                <a:solidFill>
                  <a:srgbClr val="C00000"/>
                </a:solidFill>
                <a:latin typeface="Times New Roman" panose="02020603050405020304" pitchFamily="18" charset="0"/>
                <a:cs typeface="Times New Roman" panose="02020603050405020304" pitchFamily="18" charset="0"/>
              </a:rPr>
              <a:t>Lipids</a:t>
            </a:r>
            <a:r>
              <a:rPr lang="en-IN" sz="2200" dirty="0">
                <a:solidFill>
                  <a:srgbClr val="C00000"/>
                </a:solidFill>
                <a:latin typeface="Times New Roman" panose="02020603050405020304" pitchFamily="18" charset="0"/>
                <a:cs typeface="Times New Roman" panose="02020603050405020304" pitchFamily="18" charset="0"/>
              </a:rPr>
              <a:t>:</a:t>
            </a:r>
            <a:r>
              <a:rPr lang="en-IN" sz="2200" dirty="0">
                <a:solidFill>
                  <a:srgbClr val="002060"/>
                </a:solidFill>
                <a:latin typeface="Times New Roman" panose="02020603050405020304" pitchFamily="18" charset="0"/>
                <a:cs typeface="Times New Roman" panose="02020603050405020304" pitchFamily="18" charset="0"/>
              </a:rPr>
              <a:t> This class of compounds </a:t>
            </a:r>
            <a:r>
              <a:rPr lang="en-IN" sz="2200" dirty="0">
                <a:solidFill>
                  <a:srgbClr val="FF0000"/>
                </a:solidFill>
                <a:latin typeface="Times New Roman" panose="02020603050405020304" pitchFamily="18" charset="0"/>
                <a:cs typeface="Times New Roman" panose="02020603050405020304" pitchFamily="18" charset="0"/>
              </a:rPr>
              <a:t>includes fats, oils and grease</a:t>
            </a:r>
            <a:r>
              <a:rPr lang="en-IN" sz="2200" dirty="0">
                <a:solidFill>
                  <a:srgbClr val="002060"/>
                </a:solidFill>
                <a:latin typeface="Times New Roman" panose="02020603050405020304" pitchFamily="18" charset="0"/>
                <a:cs typeface="Times New Roman" panose="02020603050405020304" pitchFamily="18" charset="0"/>
              </a:rPr>
              <a:t>, and the principal sources of lipids are garbage, cooking oils and fats. </a:t>
            </a:r>
          </a:p>
          <a:p>
            <a:pPr algn="just"/>
            <a:r>
              <a:rPr lang="en-IN" sz="2200" dirty="0">
                <a:solidFill>
                  <a:srgbClr val="FF0000"/>
                </a:solidFill>
                <a:latin typeface="Times New Roman" panose="02020603050405020304" pitchFamily="18" charset="0"/>
                <a:cs typeface="Times New Roman" panose="02020603050405020304" pitchFamily="18" charset="0"/>
              </a:rPr>
              <a:t>Lipids have high heating values, about 38,000 kJ/kg (kilojoules per kilogram)</a:t>
            </a:r>
            <a:r>
              <a:rPr lang="en-IN" sz="2200" dirty="0">
                <a:solidFill>
                  <a:srgbClr val="002060"/>
                </a:solidFill>
                <a:latin typeface="Times New Roman" panose="02020603050405020304" pitchFamily="18" charset="0"/>
                <a:cs typeface="Times New Roman" panose="02020603050405020304" pitchFamily="18" charset="0"/>
              </a:rPr>
              <a:t>, which makes waste with high lipid content suitable for energy recovery. Since lipids become liquid at temperatures slightly above ambient, </a:t>
            </a:r>
            <a:r>
              <a:rPr lang="en-IN" sz="2200" dirty="0">
                <a:solidFill>
                  <a:srgbClr val="FF0000"/>
                </a:solidFill>
                <a:latin typeface="Times New Roman" panose="02020603050405020304" pitchFamily="18" charset="0"/>
                <a:cs typeface="Times New Roman" panose="02020603050405020304" pitchFamily="18" charset="0"/>
              </a:rPr>
              <a:t>they add to the liquid content during waste decomposition</a:t>
            </a:r>
            <a:r>
              <a:rPr lang="en-IN" sz="2200" dirty="0">
                <a:solidFill>
                  <a:srgbClr val="002060"/>
                </a:solidFill>
                <a:latin typeface="Times New Roman" panose="02020603050405020304" pitchFamily="18" charset="0"/>
                <a:cs typeface="Times New Roman" panose="02020603050405020304" pitchFamily="18" charset="0"/>
              </a:rPr>
              <a:t>. </a:t>
            </a:r>
          </a:p>
          <a:p>
            <a:pPr algn="just"/>
            <a:r>
              <a:rPr lang="en-IN" sz="2200" dirty="0">
                <a:solidFill>
                  <a:srgbClr val="002060"/>
                </a:solidFill>
                <a:latin typeface="Times New Roman" panose="02020603050405020304" pitchFamily="18" charset="0"/>
                <a:cs typeface="Times New Roman" panose="02020603050405020304" pitchFamily="18" charset="0"/>
              </a:rPr>
              <a:t>Though they are biodegradable, the rate of </a:t>
            </a:r>
            <a:r>
              <a:rPr lang="en-IN" sz="2200" dirty="0">
                <a:solidFill>
                  <a:srgbClr val="FF0000"/>
                </a:solidFill>
                <a:latin typeface="Times New Roman" panose="02020603050405020304" pitchFamily="18" charset="0"/>
                <a:cs typeface="Times New Roman" panose="02020603050405020304" pitchFamily="18" charset="0"/>
              </a:rPr>
              <a:t>biodegradation is relatively slow because lipids have a low solubility in water.</a:t>
            </a:r>
          </a:p>
          <a:p>
            <a:pPr algn="just"/>
            <a:r>
              <a:rPr lang="en-IN" sz="2200" b="1" dirty="0">
                <a:solidFill>
                  <a:srgbClr val="C00000"/>
                </a:solidFill>
                <a:latin typeface="Times New Roman" panose="02020603050405020304" pitchFamily="18" charset="0"/>
                <a:cs typeface="Times New Roman" panose="02020603050405020304" pitchFamily="18" charset="0"/>
              </a:rPr>
              <a:t>Natural fibres</a:t>
            </a:r>
            <a:r>
              <a:rPr lang="en-IN" sz="2200" dirty="0">
                <a:solidFill>
                  <a:srgbClr val="C00000"/>
                </a:solidFill>
                <a:latin typeface="Times New Roman" panose="02020603050405020304" pitchFamily="18" charset="0"/>
                <a:cs typeface="Times New Roman" panose="02020603050405020304" pitchFamily="18" charset="0"/>
              </a:rPr>
              <a:t>: </a:t>
            </a:r>
            <a:r>
              <a:rPr lang="en-IN" sz="2200" dirty="0">
                <a:solidFill>
                  <a:srgbClr val="002060"/>
                </a:solidFill>
                <a:latin typeface="Times New Roman" panose="02020603050405020304" pitchFamily="18" charset="0"/>
                <a:cs typeface="Times New Roman" panose="02020603050405020304" pitchFamily="18" charset="0"/>
              </a:rPr>
              <a:t>These are </a:t>
            </a:r>
            <a:r>
              <a:rPr lang="en-IN" sz="2200" dirty="0">
                <a:solidFill>
                  <a:srgbClr val="FF0000"/>
                </a:solidFill>
                <a:latin typeface="Times New Roman" panose="02020603050405020304" pitchFamily="18" charset="0"/>
                <a:cs typeface="Times New Roman" panose="02020603050405020304" pitchFamily="18" charset="0"/>
              </a:rPr>
              <a:t>found in paper products, food and yard wastes and include the natural compounds, cellulose and lignin, that are resistant to biodegradation. </a:t>
            </a:r>
            <a:r>
              <a:rPr lang="en-IN" sz="2200" dirty="0">
                <a:solidFill>
                  <a:srgbClr val="002060"/>
                </a:solidFill>
                <a:latin typeface="Times New Roman" panose="02020603050405020304" pitchFamily="18" charset="0"/>
                <a:cs typeface="Times New Roman" panose="02020603050405020304" pitchFamily="18" charset="0"/>
              </a:rPr>
              <a:t>(Note that paper is almost 100% cellulose, cotton over 95% and wood products over 40%.) </a:t>
            </a:r>
          </a:p>
          <a:p>
            <a:pPr algn="just"/>
            <a:r>
              <a:rPr lang="en-IN" sz="2200" dirty="0">
                <a:solidFill>
                  <a:srgbClr val="002060"/>
                </a:solidFill>
                <a:latin typeface="Times New Roman" panose="02020603050405020304" pitchFamily="18" charset="0"/>
                <a:cs typeface="Times New Roman" panose="02020603050405020304" pitchFamily="18" charset="0"/>
              </a:rPr>
              <a:t>Because they are a highly combustible solid waste, having a high proportion of paper and wood products, they are suitable for incineration. </a:t>
            </a:r>
            <a:r>
              <a:rPr lang="en-IN" sz="2200" dirty="0">
                <a:solidFill>
                  <a:srgbClr val="FF0000"/>
                </a:solidFill>
                <a:latin typeface="Times New Roman" panose="02020603050405020304" pitchFamily="18" charset="0"/>
                <a:cs typeface="Times New Roman" panose="02020603050405020304" pitchFamily="18" charset="0"/>
              </a:rPr>
              <a:t>Calorific values of oven-dried paper products are in the range of 12,000 -18,000 kJ/kg and of wood about 20,000 kJ/kg, i.e., about half that for fuel oil, which is 44,200 kJ/kg</a:t>
            </a:r>
            <a:r>
              <a:rPr lang="en-IN" sz="2200" dirty="0">
                <a:solidFill>
                  <a:srgbClr val="002060"/>
                </a:solidFill>
                <a:latin typeface="Times New Roman" panose="02020603050405020304" pitchFamily="18" charset="0"/>
                <a:cs typeface="Times New Roman" panose="02020603050405020304" pitchFamily="18" charset="0"/>
              </a:rPr>
              <a:t>.</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0"/>
            <a:ext cx="8715436" cy="1143000"/>
          </a:xfrm>
        </p:spPr>
        <p:txBody>
          <a:bodyPr>
            <a:normAutofit/>
          </a:bodyPr>
          <a:lstStyle/>
          <a:p>
            <a:pPr algn="ctr"/>
            <a:r>
              <a:rPr lang="en-IN" sz="2800" b="1" dirty="0">
                <a:solidFill>
                  <a:srgbClr val="0070C0"/>
                </a:solidFill>
                <a:latin typeface="Times New Roman" panose="02020603050405020304" pitchFamily="18" charset="0"/>
                <a:cs typeface="Times New Roman" panose="02020603050405020304" pitchFamily="18" charset="0"/>
              </a:rPr>
              <a:t>CHARACTERISTICS OF WASTES - BIOLOGICAL</a:t>
            </a:r>
          </a:p>
        </p:txBody>
      </p:sp>
      <p:sp>
        <p:nvSpPr>
          <p:cNvPr id="3" name="Content Placeholder 2"/>
          <p:cNvSpPr>
            <a:spLocks noGrp="1"/>
          </p:cNvSpPr>
          <p:nvPr>
            <p:ph idx="1"/>
          </p:nvPr>
        </p:nvSpPr>
        <p:spPr>
          <a:xfrm>
            <a:off x="357158" y="1143000"/>
            <a:ext cx="8429684" cy="5572140"/>
          </a:xfrm>
          <a:ln>
            <a:solidFill>
              <a:schemeClr val="tx1"/>
            </a:solidFill>
          </a:ln>
        </p:spPr>
        <p:txBody>
          <a:bodyPr>
            <a:normAutofit/>
          </a:bodyPr>
          <a:lstStyle/>
          <a:p>
            <a:r>
              <a:rPr lang="en-IN" sz="2400" b="1" dirty="0">
                <a:solidFill>
                  <a:srgbClr val="C00000"/>
                </a:solidFill>
                <a:latin typeface="Times New Roman" panose="02020603050405020304" pitchFamily="18" charset="0"/>
                <a:cs typeface="Times New Roman" panose="02020603050405020304" pitchFamily="18" charset="0"/>
              </a:rPr>
              <a:t>Biodegradability</a:t>
            </a:r>
          </a:p>
          <a:p>
            <a:r>
              <a:rPr lang="en-IN" sz="2400" dirty="0">
                <a:latin typeface="Times New Roman" panose="02020603050405020304" pitchFamily="18" charset="0"/>
                <a:cs typeface="Times New Roman" panose="02020603050405020304" pitchFamily="18" charset="0"/>
              </a:rPr>
              <a:t>Organic fraction often equated with the volatile solids content of the waste. However not all organic materials are easily degradable,</a:t>
            </a:r>
          </a:p>
          <a:p>
            <a:r>
              <a:rPr lang="en-IN" sz="2400" dirty="0">
                <a:latin typeface="Times New Roman" panose="02020603050405020304" pitchFamily="18" charset="0"/>
                <a:cs typeface="Times New Roman" panose="02020603050405020304" pitchFamily="18" charset="0"/>
              </a:rPr>
              <a:t>Degradation produces odours</a:t>
            </a:r>
          </a:p>
          <a:p>
            <a:pPr>
              <a:buFont typeface="Wingdings" pitchFamily="2" charset="2"/>
              <a:buChar char="§"/>
            </a:pPr>
            <a:r>
              <a:rPr lang="en-IN" sz="2400" dirty="0">
                <a:latin typeface="Times New Roman" panose="02020603050405020304" pitchFamily="18" charset="0"/>
                <a:cs typeface="Times New Roman" panose="02020603050405020304" pitchFamily="18" charset="0"/>
              </a:rPr>
              <a:t>Hydrogen sulphide H</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S (rotten eggs)</a:t>
            </a:r>
          </a:p>
          <a:p>
            <a:pPr>
              <a:buFont typeface="Wingdings" pitchFamily="2" charset="2"/>
              <a:buChar char="§"/>
            </a:pPr>
            <a:r>
              <a:rPr lang="en-IN" sz="2400" dirty="0">
                <a:latin typeface="Times New Roman" panose="02020603050405020304" pitchFamily="18" charset="0"/>
                <a:cs typeface="Times New Roman" panose="02020603050405020304" pitchFamily="18" charset="0"/>
              </a:rPr>
              <a:t>Methyl mercaptans</a:t>
            </a:r>
          </a:p>
          <a:p>
            <a:pPr>
              <a:buFont typeface="Wingdings" pitchFamily="2" charset="2"/>
              <a:buChar char="§"/>
            </a:pPr>
            <a:r>
              <a:rPr lang="en-IN" sz="2400" dirty="0">
                <a:latin typeface="Times New Roman" panose="02020603050405020304" pitchFamily="18" charset="0"/>
                <a:cs typeface="Times New Roman" panose="02020603050405020304" pitchFamily="18" charset="0"/>
              </a:rPr>
              <a:t>Aminobutyric acid</a:t>
            </a:r>
          </a:p>
          <a:p>
            <a:pPr>
              <a:buFont typeface="Wingdings" pitchFamily="2" charset="2"/>
              <a:buChar char="§"/>
            </a:pPr>
            <a:r>
              <a:rPr lang="en-IN" sz="2400" dirty="0">
                <a:latin typeface="Times New Roman" panose="02020603050405020304" pitchFamily="18" charset="0"/>
                <a:cs typeface="Times New Roman" panose="02020603050405020304" pitchFamily="18" charset="0"/>
              </a:rPr>
              <a:t>Methane is odourless</a:t>
            </a:r>
          </a:p>
          <a:p>
            <a:r>
              <a:rPr lang="en-IN" sz="2400" dirty="0">
                <a:solidFill>
                  <a:srgbClr val="FF0000"/>
                </a:solidFill>
                <a:latin typeface="Times New Roman" panose="02020603050405020304" pitchFamily="18" charset="0"/>
                <a:cs typeface="Times New Roman" panose="02020603050405020304" pitchFamily="18" charset="0"/>
              </a:rPr>
              <a:t>Attract flies, vermin, rodents</a:t>
            </a:r>
            <a:r>
              <a:rPr lang="en-IN" sz="2400" dirty="0">
                <a:latin typeface="Times New Roman" panose="02020603050405020304" pitchFamily="18" charset="0"/>
                <a:cs typeface="Times New Roman" panose="02020603050405020304" pitchFamily="18" charset="0"/>
              </a:rPr>
              <a:t>.</a:t>
            </a:r>
          </a:p>
          <a:p>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pPr algn="ctr"/>
            <a:r>
              <a:rPr lang="en-IN" b="1" dirty="0">
                <a:solidFill>
                  <a:srgbClr val="0070C0"/>
                </a:solidFill>
                <a:latin typeface="Times New Roman" panose="02020603050405020304" pitchFamily="18" charset="0"/>
                <a:cs typeface="Times New Roman" panose="02020603050405020304" pitchFamily="18" charset="0"/>
              </a:rPr>
              <a:t>PUBLIC HEALTH EFFECT</a:t>
            </a:r>
          </a:p>
        </p:txBody>
      </p:sp>
      <p:sp>
        <p:nvSpPr>
          <p:cNvPr id="3" name="Content Placeholder 2"/>
          <p:cNvSpPr>
            <a:spLocks noGrp="1"/>
          </p:cNvSpPr>
          <p:nvPr>
            <p:ph idx="1"/>
          </p:nvPr>
        </p:nvSpPr>
        <p:spPr>
          <a:xfrm>
            <a:off x="321439" y="980728"/>
            <a:ext cx="8501122" cy="5572140"/>
          </a:xfrm>
          <a:ln>
            <a:solidFill>
              <a:schemeClr val="tx1"/>
            </a:solidFill>
          </a:ln>
        </p:spPr>
        <p:txBody>
          <a:bodyPr>
            <a:normAutofit/>
          </a:bodyPr>
          <a:lstStyle/>
          <a:p>
            <a:pPr algn="just"/>
            <a:r>
              <a:rPr lang="en-IN" sz="2400" b="1" dirty="0">
                <a:solidFill>
                  <a:srgbClr val="C00000"/>
                </a:solidFill>
                <a:latin typeface="Times New Roman" panose="02020603050405020304" pitchFamily="18" charset="0"/>
                <a:cs typeface="Times New Roman" panose="02020603050405020304" pitchFamily="18" charset="0"/>
              </a:rPr>
              <a:t>Public health effect: </a:t>
            </a:r>
            <a:r>
              <a:rPr lang="en-IN" sz="2400" dirty="0">
                <a:solidFill>
                  <a:srgbClr val="002060"/>
                </a:solidFill>
                <a:latin typeface="Times New Roman" panose="02020603050405020304" pitchFamily="18" charset="0"/>
                <a:cs typeface="Times New Roman" panose="02020603050405020304" pitchFamily="18" charset="0"/>
              </a:rPr>
              <a:t>The volume of waste is increasing rapidly as a result of increasing population and improving economic conditions in various localities. This increased volume of wastes is posing serious problems due to insufficient workforce and other constraints in disposing of it properly. What are </a:t>
            </a:r>
            <a:r>
              <a:rPr lang="en-IN" sz="2400" dirty="0">
                <a:solidFill>
                  <a:srgbClr val="FF0000"/>
                </a:solidFill>
                <a:latin typeface="Times New Roman" panose="02020603050405020304" pitchFamily="18" charset="0"/>
                <a:cs typeface="Times New Roman" panose="02020603050405020304" pitchFamily="18" charset="0"/>
              </a:rPr>
              <a:t>the consequences of improper management and handling of wastes</a:t>
            </a:r>
            <a:r>
              <a:rPr lang="en-IN" sz="2400" dirty="0">
                <a:solidFill>
                  <a:srgbClr val="002060"/>
                </a:solidFill>
                <a:latin typeface="Times New Roman" panose="02020603050405020304" pitchFamily="18" charset="0"/>
                <a:cs typeface="Times New Roman" panose="02020603050405020304" pitchFamily="18" charset="0"/>
              </a:rPr>
              <a:t>? Consider the following: </a:t>
            </a:r>
          </a:p>
          <a:p>
            <a:pPr algn="just"/>
            <a:r>
              <a:rPr lang="en-IN" sz="2400" dirty="0">
                <a:solidFill>
                  <a:srgbClr val="002060"/>
                </a:solidFill>
                <a:latin typeface="Times New Roman" panose="02020603050405020304" pitchFamily="18" charset="0"/>
                <a:cs typeface="Times New Roman" panose="02020603050405020304" pitchFamily="18" charset="0"/>
              </a:rPr>
              <a:t>1. Disease vectors and pathways</a:t>
            </a:r>
          </a:p>
          <a:p>
            <a:pPr algn="just"/>
            <a:r>
              <a:rPr lang="en-IN" sz="2400" dirty="0">
                <a:solidFill>
                  <a:srgbClr val="002060"/>
                </a:solidFill>
                <a:latin typeface="Times New Roman" panose="02020603050405020304" pitchFamily="18" charset="0"/>
                <a:cs typeface="Times New Roman" panose="02020603050405020304" pitchFamily="18" charset="0"/>
              </a:rPr>
              <a:t>2. Flies</a:t>
            </a:r>
          </a:p>
          <a:p>
            <a:pPr algn="just"/>
            <a:r>
              <a:rPr lang="en-IN" sz="2400" dirty="0">
                <a:solidFill>
                  <a:srgbClr val="002060"/>
                </a:solidFill>
                <a:latin typeface="Times New Roman" panose="02020603050405020304" pitchFamily="18" charset="0"/>
                <a:cs typeface="Times New Roman" panose="02020603050405020304" pitchFamily="18" charset="0"/>
              </a:rPr>
              <a:t>3. Mosquitoes</a:t>
            </a:r>
          </a:p>
          <a:p>
            <a:pPr algn="just"/>
            <a:r>
              <a:rPr lang="en-IN" sz="2400" dirty="0">
                <a:solidFill>
                  <a:srgbClr val="002060"/>
                </a:solidFill>
                <a:latin typeface="Times New Roman" panose="02020603050405020304" pitchFamily="18" charset="0"/>
                <a:cs typeface="Times New Roman" panose="02020603050405020304" pitchFamily="18" charset="0"/>
              </a:rPr>
              <a:t>4. Roaches</a:t>
            </a:r>
          </a:p>
          <a:p>
            <a:pPr algn="just"/>
            <a:r>
              <a:rPr lang="en-IN" sz="2400" dirty="0">
                <a:solidFill>
                  <a:srgbClr val="002060"/>
                </a:solidFill>
                <a:latin typeface="Times New Roman" panose="02020603050405020304" pitchFamily="18" charset="0"/>
                <a:cs typeface="Times New Roman" panose="02020603050405020304" pitchFamily="18" charset="0"/>
              </a:rPr>
              <a:t>5. Rodents</a:t>
            </a:r>
          </a:p>
          <a:p>
            <a:pPr algn="just"/>
            <a:r>
              <a:rPr lang="en-IN" sz="2400" dirty="0">
                <a:solidFill>
                  <a:srgbClr val="002060"/>
                </a:solidFill>
                <a:latin typeface="Times New Roman" panose="02020603050405020304" pitchFamily="18" charset="0"/>
                <a:cs typeface="Times New Roman" panose="02020603050405020304" pitchFamily="18" charset="0"/>
              </a:rPr>
              <a:t>6. Occupational hazards</a:t>
            </a:r>
          </a:p>
          <a:p>
            <a:pPr algn="just"/>
            <a:r>
              <a:rPr lang="en-IN" sz="2400" dirty="0">
                <a:solidFill>
                  <a:srgbClr val="002060"/>
                </a:solidFill>
                <a:latin typeface="Times New Roman" panose="02020603050405020304" pitchFamily="18" charset="0"/>
                <a:cs typeface="Times New Roman" panose="02020603050405020304" pitchFamily="18" charset="0"/>
              </a:rPr>
              <a:t>7. Animals</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19" y="33035"/>
            <a:ext cx="8718255" cy="1143000"/>
          </a:xfrm>
        </p:spPr>
        <p:txBody>
          <a:bodyPr>
            <a:normAutofit/>
          </a:bodyPr>
          <a:lstStyle/>
          <a:p>
            <a:r>
              <a:rPr lang="en-IN" sz="2800" b="1" dirty="0">
                <a:solidFill>
                  <a:srgbClr val="0070C0"/>
                </a:solidFill>
                <a:latin typeface="Times New Roman" panose="02020603050405020304" pitchFamily="18" charset="0"/>
                <a:cs typeface="Times New Roman" panose="02020603050405020304" pitchFamily="18" charset="0"/>
              </a:rPr>
              <a:t>INTRODUCTION – SOLIDWASTE MANAGEMENT</a:t>
            </a:r>
          </a:p>
        </p:txBody>
      </p:sp>
      <p:sp>
        <p:nvSpPr>
          <p:cNvPr id="3" name="Content Placeholder 2"/>
          <p:cNvSpPr>
            <a:spLocks noGrp="1"/>
          </p:cNvSpPr>
          <p:nvPr>
            <p:ph idx="1"/>
          </p:nvPr>
        </p:nvSpPr>
        <p:spPr>
          <a:xfrm>
            <a:off x="139222" y="1340768"/>
            <a:ext cx="4857752" cy="5286412"/>
          </a:xfrm>
        </p:spPr>
        <p:txBody>
          <a:bodyPr>
            <a:normAutofit/>
          </a:bodyPr>
          <a:lstStyle/>
          <a:p>
            <a:pPr algn="just"/>
            <a:r>
              <a:rPr lang="en-IN" sz="2000" dirty="0">
                <a:solidFill>
                  <a:srgbClr val="C00000"/>
                </a:solidFill>
                <a:latin typeface="Times New Roman" panose="02020603050405020304" pitchFamily="18" charset="0"/>
                <a:cs typeface="Times New Roman" panose="02020603050405020304" pitchFamily="18" charset="0"/>
              </a:rPr>
              <a:t>Introduction – Solid waste management</a:t>
            </a:r>
            <a:r>
              <a:rPr lang="en-IN" sz="2000" dirty="0">
                <a:latin typeface="Times New Roman" panose="02020603050405020304" pitchFamily="18" charset="0"/>
                <a:cs typeface="Times New Roman" panose="02020603050405020304" pitchFamily="18" charset="0"/>
              </a:rPr>
              <a:t>:  Increased urban population has enhanced the demands for consumables resulting in </a:t>
            </a:r>
            <a:r>
              <a:rPr lang="en-IN" sz="2000" dirty="0">
                <a:solidFill>
                  <a:srgbClr val="FFC000"/>
                </a:solidFill>
                <a:latin typeface="Times New Roman" panose="02020603050405020304" pitchFamily="18" charset="0"/>
                <a:cs typeface="Times New Roman" panose="02020603050405020304" pitchFamily="18" charset="0"/>
              </a:rPr>
              <a:t>larger generation of wastes </a:t>
            </a:r>
            <a:r>
              <a:rPr lang="en-IN" sz="2000" dirty="0">
                <a:latin typeface="Times New Roman" panose="02020603050405020304" pitchFamily="18" charset="0"/>
                <a:cs typeface="Times New Roman" panose="02020603050405020304" pitchFamily="18" charset="0"/>
              </a:rPr>
              <a:t>both in volume as well as per capita with less recovery and reuse of solid wastes.</a:t>
            </a:r>
          </a:p>
          <a:p>
            <a:pPr algn="just"/>
            <a:r>
              <a:rPr lang="en-IN" sz="2000" dirty="0">
                <a:latin typeface="Times New Roman" panose="02020603050405020304" pitchFamily="18" charset="0"/>
                <a:cs typeface="Times New Roman" panose="02020603050405020304" pitchFamily="18" charset="0"/>
              </a:rPr>
              <a:t>This increasing volume of waste, demands an </a:t>
            </a:r>
            <a:r>
              <a:rPr lang="en-IN" sz="2000" dirty="0">
                <a:solidFill>
                  <a:srgbClr val="FFC000"/>
                </a:solidFill>
                <a:latin typeface="Times New Roman" panose="02020603050405020304" pitchFamily="18" charset="0"/>
                <a:cs typeface="Times New Roman" panose="02020603050405020304" pitchFamily="18" charset="0"/>
              </a:rPr>
              <a:t>effective waste management system in terms of collection capacity, Treatment, disposal and after care</a:t>
            </a:r>
            <a:r>
              <a:rPr lang="en-IN" sz="2000" dirty="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Thus the necessity for greater </a:t>
            </a:r>
            <a:r>
              <a:rPr lang="en-IN" sz="2000" dirty="0">
                <a:solidFill>
                  <a:srgbClr val="C00000"/>
                </a:solidFill>
                <a:latin typeface="Times New Roman" panose="02020603050405020304" pitchFamily="18" charset="0"/>
                <a:cs typeface="Times New Roman" panose="02020603050405020304" pitchFamily="18" charset="0"/>
              </a:rPr>
              <a:t>investments of human</a:t>
            </a:r>
            <a:r>
              <a:rPr lang="en-IN" sz="2000" dirty="0">
                <a:latin typeface="Times New Roman" panose="02020603050405020304" pitchFamily="18" charset="0"/>
                <a:cs typeface="Times New Roman" panose="02020603050405020304" pitchFamily="18" charset="0"/>
              </a:rPr>
              <a:t>,  </a:t>
            </a:r>
            <a:r>
              <a:rPr lang="en-IN" sz="2000" dirty="0">
                <a:solidFill>
                  <a:srgbClr val="C00000"/>
                </a:solidFill>
                <a:latin typeface="Times New Roman" panose="02020603050405020304" pitchFamily="18" charset="0"/>
                <a:cs typeface="Times New Roman" panose="02020603050405020304" pitchFamily="18" charset="0"/>
              </a:rPr>
              <a:t>technological</a:t>
            </a:r>
            <a:r>
              <a:rPr lang="en-IN" sz="2000" dirty="0">
                <a:latin typeface="Times New Roman" panose="02020603050405020304" pitchFamily="18" charset="0"/>
                <a:cs typeface="Times New Roman" panose="02020603050405020304" pitchFamily="18" charset="0"/>
              </a:rPr>
              <a:t> and </a:t>
            </a:r>
            <a:r>
              <a:rPr lang="en-IN" sz="2000" dirty="0">
                <a:solidFill>
                  <a:srgbClr val="C00000"/>
                </a:solidFill>
                <a:latin typeface="Times New Roman" panose="02020603050405020304" pitchFamily="18" charset="0"/>
                <a:cs typeface="Times New Roman" panose="02020603050405020304" pitchFamily="18" charset="0"/>
              </a:rPr>
              <a:t>financial resources </a:t>
            </a:r>
            <a:r>
              <a:rPr lang="en-IN" sz="2000" dirty="0">
                <a:latin typeface="Times New Roman" panose="02020603050405020304" pitchFamily="18" charset="0"/>
                <a:cs typeface="Times New Roman" panose="02020603050405020304" pitchFamily="18" charset="0"/>
              </a:rPr>
              <a:t>for waste management is pertinent in order to maintain a cleaner and </a:t>
            </a:r>
            <a:r>
              <a:rPr lang="en-IN" sz="2000" dirty="0">
                <a:solidFill>
                  <a:srgbClr val="C00000"/>
                </a:solidFill>
                <a:latin typeface="Times New Roman" panose="02020603050405020304" pitchFamily="18" charset="0"/>
                <a:cs typeface="Times New Roman" panose="02020603050405020304" pitchFamily="18" charset="0"/>
              </a:rPr>
              <a:t>sustainable</a:t>
            </a:r>
            <a:r>
              <a:rPr lang="en-IN" sz="2000" dirty="0">
                <a:latin typeface="Times New Roman" panose="02020603050405020304" pitchFamily="18" charset="0"/>
                <a:cs typeface="Times New Roman" panose="02020603050405020304" pitchFamily="18" charset="0"/>
              </a:rPr>
              <a:t> environment.</a:t>
            </a:r>
          </a:p>
          <a:p>
            <a:endParaRPr lang="en-IN" sz="2000" dirty="0">
              <a:latin typeface="Times New Roman" panose="02020603050405020304" pitchFamily="18" charset="0"/>
              <a:cs typeface="Times New Roman" panose="02020603050405020304" pitchFamily="18" charset="0"/>
            </a:endParaRPr>
          </a:p>
        </p:txBody>
      </p:sp>
      <p:pic>
        <p:nvPicPr>
          <p:cNvPr id="1030" name="Picture 6" descr="District Minister visits Zero Waste Management Project at Kumbarakoppal  Karnataka in 2021 | Waste to energy, Zero waste management, Waste management  system"/>
          <p:cNvPicPr>
            <a:picLocks noChangeAspect="1" noChangeArrowheads="1"/>
          </p:cNvPicPr>
          <p:nvPr/>
        </p:nvPicPr>
        <p:blipFill>
          <a:blip r:embed="rId2" cstate="print"/>
          <a:srcRect/>
          <a:stretch>
            <a:fillRect/>
          </a:stretch>
        </p:blipFill>
        <p:spPr bwMode="auto">
          <a:xfrm>
            <a:off x="5076056" y="1988840"/>
            <a:ext cx="3969147" cy="3071834"/>
          </a:xfrm>
          <a:prstGeom prst="rect">
            <a:avLst/>
          </a:prstGeom>
          <a:noFill/>
          <a:ln w="12700">
            <a:solidFill>
              <a:schemeClr val="tx1"/>
            </a:solidFill>
          </a:ln>
        </p:spPr>
      </p:pic>
      <p:sp>
        <p:nvSpPr>
          <p:cNvPr id="7" name="TextBox 6"/>
          <p:cNvSpPr txBox="1"/>
          <p:nvPr/>
        </p:nvSpPr>
        <p:spPr>
          <a:xfrm>
            <a:off x="5088470" y="1556792"/>
            <a:ext cx="4042260" cy="338554"/>
          </a:xfrm>
          <a:prstGeom prst="rect">
            <a:avLst/>
          </a:prstGeom>
          <a:noFill/>
        </p:spPr>
        <p:txBody>
          <a:bodyPr wrap="none" rtlCol="0">
            <a:spAutoFit/>
          </a:bodyPr>
          <a:lstStyle/>
          <a:p>
            <a:r>
              <a:rPr lang="en-IN" sz="1600" dirty="0">
                <a:solidFill>
                  <a:srgbClr val="00B050"/>
                </a:solidFill>
                <a:latin typeface="Times New Roman" panose="02020603050405020304" pitchFamily="18" charset="0"/>
                <a:cs typeface="Times New Roman" panose="02020603050405020304" pitchFamily="18" charset="0"/>
              </a:rPr>
              <a:t>SOLID WASTE MANAGEMENT/ PROCESS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pPr algn="ctr"/>
            <a:r>
              <a:rPr lang="en-IN" b="1" dirty="0">
                <a:solidFill>
                  <a:srgbClr val="0070C0"/>
                </a:solidFill>
                <a:latin typeface="Times New Roman" panose="02020603050405020304" pitchFamily="18" charset="0"/>
                <a:cs typeface="Times New Roman" panose="02020603050405020304" pitchFamily="18" charset="0"/>
              </a:rPr>
              <a:t>PUBLIC HEALTH EFFECT</a:t>
            </a:r>
          </a:p>
        </p:txBody>
      </p:sp>
      <p:sp>
        <p:nvSpPr>
          <p:cNvPr id="3" name="Content Placeholder 2"/>
          <p:cNvSpPr>
            <a:spLocks noGrp="1"/>
          </p:cNvSpPr>
          <p:nvPr>
            <p:ph idx="1"/>
          </p:nvPr>
        </p:nvSpPr>
        <p:spPr>
          <a:xfrm>
            <a:off x="149959" y="980728"/>
            <a:ext cx="8786874" cy="5760640"/>
          </a:xfrm>
          <a:ln>
            <a:noFill/>
          </a:ln>
        </p:spPr>
        <p:txBody>
          <a:bodyPr>
            <a:normAutofit/>
          </a:bodyPr>
          <a:lstStyle/>
          <a:p>
            <a:pPr algn="just"/>
            <a:r>
              <a:rPr lang="en-IN" sz="1900" b="1" dirty="0">
                <a:solidFill>
                  <a:srgbClr val="C00000"/>
                </a:solidFill>
                <a:latin typeface="Times New Roman" panose="02020603050405020304" pitchFamily="18" charset="0"/>
                <a:cs typeface="Times New Roman" panose="02020603050405020304" pitchFamily="18" charset="0"/>
              </a:rPr>
              <a:t>1. Disease vectors and pathways: </a:t>
            </a:r>
            <a:r>
              <a:rPr lang="en-IN" sz="1900" dirty="0">
                <a:solidFill>
                  <a:srgbClr val="002060"/>
                </a:solidFill>
                <a:latin typeface="Times New Roman" panose="02020603050405020304" pitchFamily="18" charset="0"/>
                <a:cs typeface="Times New Roman" panose="02020603050405020304" pitchFamily="18" charset="0"/>
              </a:rPr>
              <a:t>Wastes dumped indiscriminately provide the food and environment for thriving populations of vermin, which are the agents of various diseases. </a:t>
            </a:r>
          </a:p>
          <a:p>
            <a:pPr algn="just"/>
            <a:r>
              <a:rPr lang="en-IN" sz="1900" dirty="0">
                <a:solidFill>
                  <a:srgbClr val="002060"/>
                </a:solidFill>
                <a:latin typeface="Times New Roman" panose="02020603050405020304" pitchFamily="18" charset="0"/>
                <a:cs typeface="Times New Roman" panose="02020603050405020304" pitchFamily="18" charset="0"/>
              </a:rPr>
              <a:t>The pathways of pathogen transmission from wastes to humans are mostly indirect through insects – </a:t>
            </a:r>
            <a:r>
              <a:rPr lang="en-IN" sz="1900" dirty="0">
                <a:solidFill>
                  <a:srgbClr val="FF0000"/>
                </a:solidFill>
                <a:latin typeface="Times New Roman" panose="02020603050405020304" pitchFamily="18" charset="0"/>
                <a:cs typeface="Times New Roman" panose="02020603050405020304" pitchFamily="18" charset="0"/>
              </a:rPr>
              <a:t>flies, mosquitoes, roaches and animals – rodents and pigs</a:t>
            </a:r>
            <a:r>
              <a:rPr lang="en-IN" sz="1900" dirty="0">
                <a:solidFill>
                  <a:srgbClr val="002060"/>
                </a:solidFill>
                <a:latin typeface="Times New Roman" panose="02020603050405020304" pitchFamily="18" charset="0"/>
                <a:cs typeface="Times New Roman" panose="02020603050405020304" pitchFamily="18" charset="0"/>
              </a:rPr>
              <a:t>. </a:t>
            </a:r>
          </a:p>
          <a:p>
            <a:pPr algn="just"/>
            <a:r>
              <a:rPr lang="en-IN" sz="1900" dirty="0">
                <a:solidFill>
                  <a:srgbClr val="002060"/>
                </a:solidFill>
                <a:latin typeface="Times New Roman" panose="02020603050405020304" pitchFamily="18" charset="0"/>
                <a:cs typeface="Times New Roman" panose="02020603050405020304" pitchFamily="18" charset="0"/>
              </a:rPr>
              <a:t>Diseases become a public health problem when they are present in the human and animal population of surrounding communities, or if a carrier transmits the etiological agent from host to receptor. </a:t>
            </a:r>
          </a:p>
          <a:p>
            <a:pPr algn="just"/>
            <a:r>
              <a:rPr lang="en-IN" sz="1900" b="1" dirty="0">
                <a:solidFill>
                  <a:srgbClr val="C00000"/>
                </a:solidFill>
                <a:latin typeface="Times New Roman" panose="02020603050405020304" pitchFamily="18" charset="0"/>
                <a:cs typeface="Times New Roman" panose="02020603050405020304" pitchFamily="18" charset="0"/>
              </a:rPr>
              <a:t>2. Flies : </a:t>
            </a:r>
            <a:r>
              <a:rPr lang="en-IN" sz="1900" dirty="0">
                <a:solidFill>
                  <a:srgbClr val="002060"/>
                </a:solidFill>
                <a:latin typeface="Times New Roman" panose="02020603050405020304" pitchFamily="18" charset="0"/>
                <a:cs typeface="Times New Roman" panose="02020603050405020304" pitchFamily="18" charset="0"/>
              </a:rPr>
              <a:t>Most common in this category is the </a:t>
            </a:r>
            <a:r>
              <a:rPr lang="en-IN" sz="1900" dirty="0">
                <a:solidFill>
                  <a:srgbClr val="FF0000"/>
                </a:solidFill>
                <a:latin typeface="Times New Roman" panose="02020603050405020304" pitchFamily="18" charset="0"/>
                <a:cs typeface="Times New Roman" panose="02020603050405020304" pitchFamily="18" charset="0"/>
              </a:rPr>
              <a:t>housefly, which transmits typhoid, salmonellosis, gastro-enteritis and dysentery</a:t>
            </a:r>
            <a:r>
              <a:rPr lang="en-IN" sz="1900" dirty="0">
                <a:solidFill>
                  <a:srgbClr val="002060"/>
                </a:solidFill>
                <a:latin typeface="Times New Roman" panose="02020603050405020304" pitchFamily="18" charset="0"/>
                <a:cs typeface="Times New Roman" panose="02020603050405020304" pitchFamily="18" charset="0"/>
              </a:rPr>
              <a:t>. Flies have a flight range of about 10 km, and therefore, they are able to spread their influence over a relatively wide area. </a:t>
            </a:r>
          </a:p>
          <a:p>
            <a:pPr algn="just"/>
            <a:r>
              <a:rPr lang="en-IN" sz="1900" dirty="0">
                <a:solidFill>
                  <a:srgbClr val="002060"/>
                </a:solidFill>
                <a:latin typeface="Times New Roman" panose="02020603050405020304" pitchFamily="18" charset="0"/>
                <a:cs typeface="Times New Roman" panose="02020603050405020304" pitchFamily="18" charset="0"/>
              </a:rPr>
              <a:t>The </a:t>
            </a:r>
            <a:r>
              <a:rPr lang="en-IN" sz="1900" dirty="0">
                <a:solidFill>
                  <a:srgbClr val="FF0000"/>
                </a:solidFill>
                <a:latin typeface="Times New Roman" panose="02020603050405020304" pitchFamily="18" charset="0"/>
                <a:cs typeface="Times New Roman" panose="02020603050405020304" pitchFamily="18" charset="0"/>
              </a:rPr>
              <a:t>four stages in their life-cycle are </a:t>
            </a:r>
            <a:r>
              <a:rPr lang="en-IN" sz="1900" dirty="0">
                <a:solidFill>
                  <a:schemeClr val="accent6">
                    <a:lumMod val="75000"/>
                  </a:schemeClr>
                </a:solidFill>
                <a:latin typeface="Times New Roman" panose="02020603050405020304" pitchFamily="18" charset="0"/>
                <a:cs typeface="Times New Roman" panose="02020603050405020304" pitchFamily="18" charset="0"/>
              </a:rPr>
              <a:t>egg, larva, pupa and adult</a:t>
            </a:r>
            <a:r>
              <a:rPr lang="en-IN" sz="1900" dirty="0">
                <a:solidFill>
                  <a:srgbClr val="002060"/>
                </a:solidFill>
                <a:latin typeface="Times New Roman" panose="02020603050405020304" pitchFamily="18" charset="0"/>
                <a:cs typeface="Times New Roman" panose="02020603050405020304" pitchFamily="18" charset="0"/>
              </a:rPr>
              <a:t>. </a:t>
            </a:r>
            <a:r>
              <a:rPr lang="en-IN" sz="1900" dirty="0">
                <a:solidFill>
                  <a:srgbClr val="FF0000"/>
                </a:solidFill>
                <a:latin typeface="Times New Roman" panose="02020603050405020304" pitchFamily="18" charset="0"/>
                <a:cs typeface="Times New Roman" panose="02020603050405020304" pitchFamily="18" charset="0"/>
              </a:rPr>
              <a:t>Eggs are deposited in the warm, moist environment of decomposing food wastes. </a:t>
            </a:r>
          </a:p>
          <a:p>
            <a:pPr algn="just"/>
            <a:r>
              <a:rPr lang="en-IN" sz="1900" dirty="0">
                <a:solidFill>
                  <a:srgbClr val="002060"/>
                </a:solidFill>
                <a:latin typeface="Times New Roman" panose="02020603050405020304" pitchFamily="18" charset="0"/>
                <a:cs typeface="Times New Roman" panose="02020603050405020304" pitchFamily="18" charset="0"/>
              </a:rPr>
              <a:t>When they hatch, the larvae feed on the organic material, until certain maturity is reached, at which time they migrate from the waste to the soil of other dry loose material before being transformed into pupae. </a:t>
            </a:r>
          </a:p>
          <a:p>
            <a:pPr algn="just"/>
            <a:r>
              <a:rPr lang="en-IN" sz="1900" dirty="0">
                <a:solidFill>
                  <a:srgbClr val="002060"/>
                </a:solidFill>
                <a:latin typeface="Times New Roman" panose="02020603050405020304" pitchFamily="18" charset="0"/>
                <a:cs typeface="Times New Roman" panose="02020603050405020304" pitchFamily="18" charset="0"/>
              </a:rPr>
              <a:t>The pupae are inactive until the adult-fly emerges. The migration of larvae within 4 to 10 days provides the clue to an effective control measure, necessitating the removal of waste before migration of larvae. </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pPr algn="ctr"/>
            <a:r>
              <a:rPr lang="en-IN" b="1" dirty="0">
                <a:solidFill>
                  <a:srgbClr val="0070C0"/>
                </a:solidFill>
                <a:latin typeface="Times New Roman" panose="02020603050405020304" pitchFamily="18" charset="0"/>
                <a:cs typeface="Times New Roman" panose="02020603050405020304" pitchFamily="18" charset="0"/>
              </a:rPr>
              <a:t>PUBLIC HEALTH EFFECT</a:t>
            </a:r>
          </a:p>
        </p:txBody>
      </p:sp>
      <p:sp>
        <p:nvSpPr>
          <p:cNvPr id="3" name="Content Placeholder 2"/>
          <p:cNvSpPr>
            <a:spLocks noGrp="1"/>
          </p:cNvSpPr>
          <p:nvPr>
            <p:ph idx="1"/>
          </p:nvPr>
        </p:nvSpPr>
        <p:spPr>
          <a:xfrm>
            <a:off x="214282" y="1142984"/>
            <a:ext cx="8715436" cy="5572140"/>
          </a:xfrm>
          <a:ln>
            <a:noFill/>
          </a:ln>
        </p:spPr>
        <p:txBody>
          <a:bodyPr>
            <a:normAutofit/>
          </a:bodyPr>
          <a:lstStyle/>
          <a:p>
            <a:pPr algn="just"/>
            <a:r>
              <a:rPr lang="en-IN" sz="2200" dirty="0">
                <a:solidFill>
                  <a:srgbClr val="C00000"/>
                </a:solidFill>
                <a:latin typeface="Times New Roman" panose="02020603050405020304" pitchFamily="18" charset="0"/>
                <a:cs typeface="Times New Roman" panose="02020603050405020304" pitchFamily="18" charset="0"/>
              </a:rPr>
              <a:t>3. Mosquitoes:  </a:t>
            </a:r>
            <a:r>
              <a:rPr lang="en-IN" sz="2200" dirty="0">
                <a:solidFill>
                  <a:srgbClr val="002060"/>
                </a:solidFill>
                <a:latin typeface="Times New Roman" panose="02020603050405020304" pitchFamily="18" charset="0"/>
                <a:cs typeface="Times New Roman" panose="02020603050405020304" pitchFamily="18" charset="0"/>
              </a:rPr>
              <a:t>They transmit diseases such </a:t>
            </a:r>
            <a:r>
              <a:rPr lang="en-IN" sz="2200" dirty="0">
                <a:solidFill>
                  <a:srgbClr val="FF0000"/>
                </a:solidFill>
                <a:latin typeface="Times New Roman" panose="02020603050405020304" pitchFamily="18" charset="0"/>
                <a:cs typeface="Times New Roman" panose="02020603050405020304" pitchFamily="18" charset="0"/>
              </a:rPr>
              <a:t>as malaria, </a:t>
            </a:r>
            <a:r>
              <a:rPr lang="en-IN" sz="2200" dirty="0" err="1">
                <a:solidFill>
                  <a:srgbClr val="FF0000"/>
                </a:solidFill>
                <a:latin typeface="Times New Roman" panose="02020603050405020304" pitchFamily="18" charset="0"/>
                <a:cs typeface="Times New Roman" panose="02020603050405020304" pitchFamily="18" charset="0"/>
              </a:rPr>
              <a:t>filaria</a:t>
            </a:r>
            <a:r>
              <a:rPr lang="en-IN" sz="2200" dirty="0">
                <a:solidFill>
                  <a:srgbClr val="FF0000"/>
                </a:solidFill>
                <a:latin typeface="Times New Roman" panose="02020603050405020304" pitchFamily="18" charset="0"/>
                <a:cs typeface="Times New Roman" panose="02020603050405020304" pitchFamily="18" charset="0"/>
              </a:rPr>
              <a:t> and dengue fever.</a:t>
            </a:r>
            <a:r>
              <a:rPr lang="en-IN" sz="2200" dirty="0">
                <a:solidFill>
                  <a:srgbClr val="002060"/>
                </a:solidFill>
                <a:latin typeface="Times New Roman" panose="02020603050405020304" pitchFamily="18" charset="0"/>
                <a:cs typeface="Times New Roman" panose="02020603050405020304" pitchFamily="18" charset="0"/>
              </a:rPr>
              <a:t> Since they breed in stagnant water, control measures should centre on the </a:t>
            </a:r>
            <a:r>
              <a:rPr lang="en-IN" sz="2200" dirty="0">
                <a:solidFill>
                  <a:srgbClr val="FF0000"/>
                </a:solidFill>
                <a:latin typeface="Times New Roman" panose="02020603050405020304" pitchFamily="18" charset="0"/>
                <a:cs typeface="Times New Roman" panose="02020603050405020304" pitchFamily="18" charset="0"/>
              </a:rPr>
              <a:t>elimination of breeding places such as tins, cans, tyres, etc</a:t>
            </a:r>
            <a:r>
              <a:rPr lang="en-IN" sz="2200" dirty="0">
                <a:solidFill>
                  <a:srgbClr val="002060"/>
                </a:solidFill>
                <a:latin typeface="Times New Roman" panose="02020603050405020304" pitchFamily="18" charset="0"/>
                <a:cs typeface="Times New Roman" panose="02020603050405020304" pitchFamily="18" charset="0"/>
              </a:rPr>
              <a:t>. Proper sanitary practices and general cleanliness in the community help eliminate the mosquito problems caused by the mismanagement of solid waste.</a:t>
            </a:r>
          </a:p>
          <a:p>
            <a:pPr algn="just"/>
            <a:r>
              <a:rPr lang="en-IN" sz="2200" dirty="0">
                <a:solidFill>
                  <a:srgbClr val="C00000"/>
                </a:solidFill>
                <a:latin typeface="Times New Roman" panose="02020603050405020304" pitchFamily="18" charset="0"/>
                <a:cs typeface="Times New Roman" panose="02020603050405020304" pitchFamily="18" charset="0"/>
              </a:rPr>
              <a:t>4. Roaches: </a:t>
            </a:r>
            <a:r>
              <a:rPr lang="en-IN" sz="2200" dirty="0">
                <a:solidFill>
                  <a:srgbClr val="002060"/>
                </a:solidFill>
                <a:latin typeface="Times New Roman" panose="02020603050405020304" pitchFamily="18" charset="0"/>
                <a:cs typeface="Times New Roman" panose="02020603050405020304" pitchFamily="18" charset="0"/>
              </a:rPr>
              <a:t>These cause infection by physical contact and can transmit </a:t>
            </a:r>
            <a:r>
              <a:rPr lang="en-IN" sz="2200" dirty="0">
                <a:solidFill>
                  <a:srgbClr val="FF0000"/>
                </a:solidFill>
                <a:latin typeface="Times New Roman" panose="02020603050405020304" pitchFamily="18" charset="0"/>
                <a:cs typeface="Times New Roman" panose="02020603050405020304" pitchFamily="18" charset="0"/>
              </a:rPr>
              <a:t>typhoid, cholera and </a:t>
            </a:r>
            <a:r>
              <a:rPr lang="en-IN" sz="2200" dirty="0" err="1">
                <a:solidFill>
                  <a:srgbClr val="FF0000"/>
                </a:solidFill>
                <a:latin typeface="Times New Roman" panose="02020603050405020304" pitchFamily="18" charset="0"/>
                <a:cs typeface="Times New Roman" panose="02020603050405020304" pitchFamily="18" charset="0"/>
              </a:rPr>
              <a:t>amoebiasis</a:t>
            </a:r>
            <a:r>
              <a:rPr lang="en-IN" sz="2200" dirty="0">
                <a:solidFill>
                  <a:srgbClr val="FF0000"/>
                </a:solidFill>
                <a:latin typeface="Times New Roman" panose="02020603050405020304" pitchFamily="18" charset="0"/>
                <a:cs typeface="Times New Roman" panose="02020603050405020304" pitchFamily="18" charset="0"/>
              </a:rPr>
              <a:t>. </a:t>
            </a:r>
            <a:r>
              <a:rPr lang="en-IN" sz="2200" dirty="0">
                <a:solidFill>
                  <a:srgbClr val="002060"/>
                </a:solidFill>
                <a:latin typeface="Times New Roman" panose="02020603050405020304" pitchFamily="18" charset="0"/>
                <a:cs typeface="Times New Roman" panose="02020603050405020304" pitchFamily="18" charset="0"/>
              </a:rPr>
              <a:t>The problems of roaches are associated with the poor storage of solid waste. </a:t>
            </a:r>
          </a:p>
          <a:p>
            <a:pPr algn="just"/>
            <a:r>
              <a:rPr lang="en-IN" sz="2200" dirty="0">
                <a:solidFill>
                  <a:srgbClr val="C00000"/>
                </a:solidFill>
                <a:latin typeface="Times New Roman" panose="02020603050405020304" pitchFamily="18" charset="0"/>
                <a:cs typeface="Times New Roman" panose="02020603050405020304" pitchFamily="18" charset="0"/>
              </a:rPr>
              <a:t>5. Rodents: </a:t>
            </a:r>
            <a:r>
              <a:rPr lang="en-IN" sz="2200" dirty="0">
                <a:solidFill>
                  <a:srgbClr val="002060"/>
                </a:solidFill>
                <a:latin typeface="Times New Roman" panose="02020603050405020304" pitchFamily="18" charset="0"/>
                <a:cs typeface="Times New Roman" panose="02020603050405020304" pitchFamily="18" charset="0"/>
              </a:rPr>
              <a:t>Rodents (rats) </a:t>
            </a:r>
            <a:r>
              <a:rPr lang="en-IN" sz="2200" dirty="0">
                <a:solidFill>
                  <a:srgbClr val="FF0000"/>
                </a:solidFill>
                <a:latin typeface="Times New Roman" panose="02020603050405020304" pitchFamily="18" charset="0"/>
                <a:cs typeface="Times New Roman" panose="02020603050405020304" pitchFamily="18" charset="0"/>
              </a:rPr>
              <a:t>develops in uncontrolled deposits of solid wastes</a:t>
            </a:r>
            <a:r>
              <a:rPr lang="en-IN" sz="2200" dirty="0">
                <a:solidFill>
                  <a:srgbClr val="002060"/>
                </a:solidFill>
                <a:latin typeface="Times New Roman" panose="02020603050405020304" pitchFamily="18" charset="0"/>
                <a:cs typeface="Times New Roman" panose="02020603050405020304" pitchFamily="18" charset="0"/>
              </a:rPr>
              <a:t>, which provide a source of food as well as shelter. They are responsible for the spread of diseases such as </a:t>
            </a:r>
            <a:r>
              <a:rPr lang="en-IN" sz="2200" dirty="0">
                <a:solidFill>
                  <a:srgbClr val="FF0000"/>
                </a:solidFill>
                <a:latin typeface="Times New Roman" panose="02020603050405020304" pitchFamily="18" charset="0"/>
                <a:cs typeface="Times New Roman" panose="02020603050405020304" pitchFamily="18" charset="0"/>
              </a:rPr>
              <a:t>plague, </a:t>
            </a:r>
            <a:r>
              <a:rPr lang="en-IN" sz="2200" dirty="0" err="1">
                <a:solidFill>
                  <a:srgbClr val="FF0000"/>
                </a:solidFill>
                <a:latin typeface="Times New Roman" panose="02020603050405020304" pitchFamily="18" charset="0"/>
                <a:cs typeface="Times New Roman" panose="02020603050405020304" pitchFamily="18" charset="0"/>
              </a:rPr>
              <a:t>murine</a:t>
            </a:r>
            <a:r>
              <a:rPr lang="en-IN" sz="2200" dirty="0">
                <a:solidFill>
                  <a:srgbClr val="FF0000"/>
                </a:solidFill>
                <a:latin typeface="Times New Roman" panose="02020603050405020304" pitchFamily="18" charset="0"/>
                <a:cs typeface="Times New Roman" panose="02020603050405020304" pitchFamily="18" charset="0"/>
              </a:rPr>
              <a:t> typhus, </a:t>
            </a:r>
            <a:r>
              <a:rPr lang="en-IN" sz="2200" dirty="0" err="1">
                <a:solidFill>
                  <a:srgbClr val="FF0000"/>
                </a:solidFill>
                <a:latin typeface="Times New Roman" panose="02020603050405020304" pitchFamily="18" charset="0"/>
                <a:cs typeface="Times New Roman" panose="02020603050405020304" pitchFamily="18" charset="0"/>
              </a:rPr>
              <a:t>leptospirosis</a:t>
            </a:r>
            <a:r>
              <a:rPr lang="en-IN" sz="2200" dirty="0">
                <a:solidFill>
                  <a:srgbClr val="FF0000"/>
                </a:solidFill>
                <a:latin typeface="Times New Roman" panose="02020603050405020304" pitchFamily="18" charset="0"/>
                <a:cs typeface="Times New Roman" panose="02020603050405020304" pitchFamily="18" charset="0"/>
              </a:rPr>
              <a:t>, </a:t>
            </a:r>
            <a:r>
              <a:rPr lang="en-IN" sz="2200" dirty="0" err="1">
                <a:solidFill>
                  <a:srgbClr val="FF0000"/>
                </a:solidFill>
                <a:latin typeface="Times New Roman" panose="02020603050405020304" pitchFamily="18" charset="0"/>
                <a:cs typeface="Times New Roman" panose="02020603050405020304" pitchFamily="18" charset="0"/>
              </a:rPr>
              <a:t>histoplasmosis</a:t>
            </a:r>
            <a:r>
              <a:rPr lang="en-IN" sz="2200" dirty="0">
                <a:solidFill>
                  <a:srgbClr val="FF0000"/>
                </a:solidFill>
                <a:latin typeface="Times New Roman" panose="02020603050405020304" pitchFamily="18" charset="0"/>
                <a:cs typeface="Times New Roman" panose="02020603050405020304" pitchFamily="18" charset="0"/>
              </a:rPr>
              <a:t>, rat bite fever, </a:t>
            </a:r>
            <a:r>
              <a:rPr lang="en-IN" sz="2200" dirty="0" err="1">
                <a:solidFill>
                  <a:srgbClr val="FF0000"/>
                </a:solidFill>
                <a:latin typeface="Times New Roman" panose="02020603050405020304" pitchFamily="18" charset="0"/>
                <a:cs typeface="Times New Roman" panose="02020603050405020304" pitchFamily="18" charset="0"/>
              </a:rPr>
              <a:t>dalmonelosis</a:t>
            </a:r>
            <a:r>
              <a:rPr lang="en-IN" sz="2200" dirty="0">
                <a:solidFill>
                  <a:srgbClr val="FF0000"/>
                </a:solidFill>
                <a:latin typeface="Times New Roman" panose="02020603050405020304" pitchFamily="18" charset="0"/>
                <a:cs typeface="Times New Roman" panose="02020603050405020304" pitchFamily="18" charset="0"/>
              </a:rPr>
              <a:t>, trichinosis, etc</a:t>
            </a:r>
            <a:r>
              <a:rPr lang="en-IN" sz="2200" dirty="0">
                <a:solidFill>
                  <a:srgbClr val="002060"/>
                </a:solidFill>
                <a:latin typeface="Times New Roman" panose="02020603050405020304" pitchFamily="18" charset="0"/>
                <a:cs typeface="Times New Roman" panose="02020603050405020304" pitchFamily="18" charset="0"/>
              </a:rPr>
              <a:t>. The fleas, which rats carry, also cause many diseases. This problem is associated not only with open dumping but also </a:t>
            </a:r>
            <a:r>
              <a:rPr lang="en-IN" sz="2200" dirty="0">
                <a:solidFill>
                  <a:srgbClr val="FF0000"/>
                </a:solidFill>
                <a:latin typeface="Times New Roman" panose="02020603050405020304" pitchFamily="18" charset="0"/>
                <a:cs typeface="Times New Roman" panose="02020603050405020304" pitchFamily="18" charset="0"/>
              </a:rPr>
              <a:t>poor sanitation</a:t>
            </a:r>
            <a:r>
              <a:rPr lang="en-IN" sz="2200" dirty="0">
                <a:solidFill>
                  <a:srgbClr val="002060"/>
                </a:solidFill>
                <a:latin typeface="Times New Roman" panose="02020603050405020304" pitchFamily="18" charset="0"/>
                <a:cs typeface="Times New Roman" panose="02020603050405020304" pitchFamily="18" charset="0"/>
              </a:rPr>
              <a:t>.</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pPr algn="ctr"/>
            <a:r>
              <a:rPr lang="en-IN" b="1" dirty="0">
                <a:solidFill>
                  <a:srgbClr val="0070C0"/>
                </a:solidFill>
                <a:latin typeface="Times New Roman" panose="02020603050405020304" pitchFamily="18" charset="0"/>
                <a:cs typeface="Times New Roman" panose="02020603050405020304" pitchFamily="18" charset="0"/>
              </a:rPr>
              <a:t>PUBLIC HEALTH EFFECT</a:t>
            </a:r>
          </a:p>
        </p:txBody>
      </p:sp>
      <p:sp>
        <p:nvSpPr>
          <p:cNvPr id="3" name="Content Placeholder 2"/>
          <p:cNvSpPr>
            <a:spLocks noGrp="1"/>
          </p:cNvSpPr>
          <p:nvPr>
            <p:ph idx="1"/>
          </p:nvPr>
        </p:nvSpPr>
        <p:spPr>
          <a:xfrm>
            <a:off x="107141" y="980728"/>
            <a:ext cx="8929718" cy="5572140"/>
          </a:xfrm>
          <a:ln>
            <a:noFill/>
          </a:ln>
        </p:spPr>
        <p:txBody>
          <a:bodyPr>
            <a:normAutofit/>
          </a:bodyPr>
          <a:lstStyle/>
          <a:p>
            <a:pPr algn="just"/>
            <a:r>
              <a:rPr lang="en-IN" sz="2200" dirty="0">
                <a:solidFill>
                  <a:srgbClr val="C00000"/>
                </a:solidFill>
                <a:latin typeface="Times New Roman" panose="02020603050405020304" pitchFamily="18" charset="0"/>
                <a:cs typeface="Times New Roman" panose="02020603050405020304" pitchFamily="18" charset="0"/>
              </a:rPr>
              <a:t>6</a:t>
            </a:r>
            <a:r>
              <a:rPr lang="en-IN" sz="2200" dirty="0">
                <a:solidFill>
                  <a:srgbClr val="002060"/>
                </a:solidFill>
                <a:latin typeface="Times New Roman" panose="02020603050405020304" pitchFamily="18" charset="0"/>
                <a:cs typeface="Times New Roman" panose="02020603050405020304" pitchFamily="18" charset="0"/>
              </a:rPr>
              <a:t>. </a:t>
            </a:r>
            <a:r>
              <a:rPr lang="en-IN" sz="2200" dirty="0">
                <a:solidFill>
                  <a:srgbClr val="C00000"/>
                </a:solidFill>
                <a:latin typeface="Times New Roman" panose="02020603050405020304" pitchFamily="18" charset="0"/>
                <a:cs typeface="Times New Roman" panose="02020603050405020304" pitchFamily="18" charset="0"/>
              </a:rPr>
              <a:t>Occupational hazards:  </a:t>
            </a:r>
            <a:r>
              <a:rPr lang="en-IN" sz="2200" dirty="0">
                <a:solidFill>
                  <a:srgbClr val="002060"/>
                </a:solidFill>
                <a:latin typeface="Times New Roman" panose="02020603050405020304" pitchFamily="18" charset="0"/>
                <a:cs typeface="Times New Roman" panose="02020603050405020304" pitchFamily="18" charset="0"/>
              </a:rPr>
              <a:t>Workers handling wastes are at risk of accidents related to the nature of material and </a:t>
            </a:r>
            <a:r>
              <a:rPr lang="en-IN" sz="2200" dirty="0">
                <a:solidFill>
                  <a:srgbClr val="FF0000"/>
                </a:solidFill>
                <a:latin typeface="Times New Roman" panose="02020603050405020304" pitchFamily="18" charset="0"/>
                <a:cs typeface="Times New Roman" panose="02020603050405020304" pitchFamily="18" charset="0"/>
              </a:rPr>
              <a:t>lack of safety precautions</a:t>
            </a:r>
            <a:r>
              <a:rPr lang="en-IN" sz="2200" dirty="0">
                <a:solidFill>
                  <a:srgbClr val="002060"/>
                </a:solidFill>
                <a:latin typeface="Times New Roman" panose="02020603050405020304" pitchFamily="18" charset="0"/>
                <a:cs typeface="Times New Roman" panose="02020603050405020304" pitchFamily="18" charset="0"/>
              </a:rPr>
              <a:t>. </a:t>
            </a:r>
            <a:r>
              <a:rPr lang="en-IN" sz="2200" dirty="0">
                <a:solidFill>
                  <a:srgbClr val="FF0000"/>
                </a:solidFill>
                <a:latin typeface="Times New Roman" panose="02020603050405020304" pitchFamily="18" charset="0"/>
                <a:cs typeface="Times New Roman" panose="02020603050405020304" pitchFamily="18" charset="0"/>
              </a:rPr>
              <a:t>The sharp edges of glass and metal and poorly constructed storage containers may inflict injuries to workers. It is, therefore, necessary for waste handlers to wear gloves, masks and be vaccinated.</a:t>
            </a:r>
          </a:p>
          <a:p>
            <a:pPr algn="just"/>
            <a:r>
              <a:rPr lang="en-IN" sz="2200" dirty="0">
                <a:solidFill>
                  <a:srgbClr val="C00000"/>
                </a:solidFill>
                <a:latin typeface="Times New Roman" panose="02020603050405020304" pitchFamily="18" charset="0"/>
                <a:cs typeface="Times New Roman" panose="02020603050405020304" pitchFamily="18" charset="0"/>
              </a:rPr>
              <a:t>7. Animals: </a:t>
            </a:r>
            <a:r>
              <a:rPr lang="en-IN" sz="2200" dirty="0">
                <a:solidFill>
                  <a:srgbClr val="002060"/>
                </a:solidFill>
                <a:latin typeface="Times New Roman" panose="02020603050405020304" pitchFamily="18" charset="0"/>
                <a:cs typeface="Times New Roman" panose="02020603050405020304" pitchFamily="18" charset="0"/>
              </a:rPr>
              <a:t>Apart from rodents, </a:t>
            </a:r>
            <a:r>
              <a:rPr lang="en-IN" sz="2200" dirty="0">
                <a:solidFill>
                  <a:srgbClr val="FF0000"/>
                </a:solidFill>
                <a:latin typeface="Times New Roman" panose="02020603050405020304" pitchFamily="18" charset="0"/>
                <a:cs typeface="Times New Roman" panose="02020603050405020304" pitchFamily="18" charset="0"/>
              </a:rPr>
              <a:t>some animals (e.g., dogs, cats, pigs, etc.) </a:t>
            </a:r>
            <a:r>
              <a:rPr lang="en-IN" sz="2200" dirty="0">
                <a:solidFill>
                  <a:srgbClr val="002060"/>
                </a:solidFill>
                <a:latin typeface="Times New Roman" panose="02020603050405020304" pitchFamily="18" charset="0"/>
                <a:cs typeface="Times New Roman" panose="02020603050405020304" pitchFamily="18" charset="0"/>
              </a:rPr>
              <a:t>also act as carriers of disease. For example, </a:t>
            </a:r>
            <a:r>
              <a:rPr lang="en-IN" sz="2200" dirty="0">
                <a:solidFill>
                  <a:srgbClr val="FF0000"/>
                </a:solidFill>
                <a:latin typeface="Times New Roman" panose="02020603050405020304" pitchFamily="18" charset="0"/>
                <a:cs typeface="Times New Roman" panose="02020603050405020304" pitchFamily="18" charset="0"/>
              </a:rPr>
              <a:t>pigs are involved in the spread of diseases like trichinosis, cysticerosis and toxoplasmosis, </a:t>
            </a:r>
            <a:r>
              <a:rPr lang="en-IN" sz="2200" dirty="0">
                <a:solidFill>
                  <a:srgbClr val="002060"/>
                </a:solidFill>
                <a:latin typeface="Times New Roman" panose="02020603050405020304" pitchFamily="18" charset="0"/>
                <a:cs typeface="Times New Roman" panose="02020603050405020304" pitchFamily="18" charset="0"/>
              </a:rPr>
              <a:t>which are transmitted through infected pork, eaten either in raw state or improperly cooked. Solid wastes, when fed to pigs, should be properly treated (cooked at 100 C for at least 50 minutes with suitable equipment). </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059"/>
            <a:ext cx="7886700" cy="1325563"/>
          </a:xfrm>
        </p:spPr>
        <p:txBody>
          <a:bodyPr/>
          <a:lstStyle/>
          <a:p>
            <a:pPr algn="ctr"/>
            <a:r>
              <a:rPr lang="en-IN" b="1" dirty="0">
                <a:solidFill>
                  <a:srgbClr val="0070C0"/>
                </a:solidFill>
                <a:latin typeface="Times New Roman" panose="02020603050405020304" pitchFamily="18" charset="0"/>
                <a:cs typeface="Times New Roman" panose="02020603050405020304" pitchFamily="18" charset="0"/>
              </a:rPr>
              <a:t>ENVIRONMENTAL EFFECT</a:t>
            </a:r>
          </a:p>
        </p:txBody>
      </p:sp>
      <p:sp>
        <p:nvSpPr>
          <p:cNvPr id="3" name="Content Placeholder 2"/>
          <p:cNvSpPr>
            <a:spLocks noGrp="1"/>
          </p:cNvSpPr>
          <p:nvPr>
            <p:ph idx="1"/>
          </p:nvPr>
        </p:nvSpPr>
        <p:spPr>
          <a:xfrm>
            <a:off x="285720" y="1214422"/>
            <a:ext cx="8643998" cy="5429288"/>
          </a:xfrm>
        </p:spPr>
        <p:txBody>
          <a:bodyPr>
            <a:normAutofit/>
          </a:bodyPr>
          <a:lstStyle/>
          <a:p>
            <a:pPr marL="0" indent="0" algn="just">
              <a:buNone/>
            </a:pPr>
            <a:r>
              <a:rPr lang="en-IN" sz="2400" dirty="0">
                <a:solidFill>
                  <a:srgbClr val="FF0000"/>
                </a:solidFill>
                <a:latin typeface="Times New Roman" panose="02020603050405020304" pitchFamily="18" charset="0"/>
                <a:cs typeface="Times New Roman" panose="02020603050405020304" pitchFamily="18" charset="0"/>
              </a:rPr>
              <a:t>Environmental effect</a:t>
            </a:r>
            <a:r>
              <a:rPr lang="en-IN" sz="2400" dirty="0">
                <a:latin typeface="Times New Roman" panose="02020603050405020304" pitchFamily="18" charset="0"/>
                <a:cs typeface="Times New Roman" panose="02020603050405020304" pitchFamily="18" charset="0"/>
              </a:rPr>
              <a:t>:  inadequate and improper waste management causes adverse environmental effects such as the following:</a:t>
            </a:r>
          </a:p>
          <a:p>
            <a:pPr algn="just"/>
            <a:r>
              <a:rPr lang="en-IN" sz="2400" dirty="0">
                <a:latin typeface="Times New Roman" panose="02020603050405020304" pitchFamily="18" charset="0"/>
                <a:cs typeface="Times New Roman" panose="02020603050405020304" pitchFamily="18" charset="0"/>
              </a:rPr>
              <a:t>1. Air pollution:</a:t>
            </a:r>
          </a:p>
          <a:p>
            <a:pPr algn="just"/>
            <a:r>
              <a:rPr lang="en-IN" sz="2400" dirty="0">
                <a:latin typeface="Times New Roman" panose="02020603050405020304" pitchFamily="18" charset="0"/>
                <a:cs typeface="Times New Roman" panose="02020603050405020304" pitchFamily="18" charset="0"/>
              </a:rPr>
              <a:t>2. Water and land pollution</a:t>
            </a:r>
          </a:p>
          <a:p>
            <a:pPr algn="just"/>
            <a:r>
              <a:rPr lang="en-IN" sz="2400" dirty="0">
                <a:latin typeface="Times New Roman" panose="02020603050405020304" pitchFamily="18" charset="0"/>
                <a:cs typeface="Times New Roman" panose="02020603050405020304" pitchFamily="18" charset="0"/>
              </a:rPr>
              <a:t>3. Visual pollution</a:t>
            </a:r>
          </a:p>
          <a:p>
            <a:pPr algn="just"/>
            <a:r>
              <a:rPr lang="en-IN" sz="2400" dirty="0">
                <a:latin typeface="Times New Roman" panose="02020603050405020304" pitchFamily="18" charset="0"/>
                <a:cs typeface="Times New Roman" panose="02020603050405020304" pitchFamily="18" charset="0"/>
              </a:rPr>
              <a:t>4. Noise pollution</a:t>
            </a:r>
          </a:p>
          <a:p>
            <a:pPr algn="just"/>
            <a:r>
              <a:rPr lang="en-IN" sz="2400" dirty="0">
                <a:latin typeface="Times New Roman" panose="02020603050405020304" pitchFamily="18" charset="0"/>
                <a:cs typeface="Times New Roman" panose="02020603050405020304" pitchFamily="18" charset="0"/>
              </a:rPr>
              <a:t>5. Odour pollution</a:t>
            </a:r>
          </a:p>
          <a:p>
            <a:pPr algn="just"/>
            <a:r>
              <a:rPr lang="en-IN" sz="2400" dirty="0">
                <a:latin typeface="Times New Roman" panose="02020603050405020304" pitchFamily="18" charset="0"/>
                <a:cs typeface="Times New Roman" panose="02020603050405020304" pitchFamily="18" charset="0"/>
              </a:rPr>
              <a:t>6. Explosion hazards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9321"/>
            <a:ext cx="7886700" cy="687610"/>
          </a:xfrm>
        </p:spPr>
        <p:txBody>
          <a:bodyPr/>
          <a:lstStyle/>
          <a:p>
            <a:pPr algn="ctr"/>
            <a:r>
              <a:rPr lang="en-IN" b="1" dirty="0">
                <a:solidFill>
                  <a:srgbClr val="0070C0"/>
                </a:solidFill>
                <a:latin typeface="Times New Roman" panose="02020603050405020304" pitchFamily="18" charset="0"/>
                <a:cs typeface="Times New Roman" panose="02020603050405020304" pitchFamily="18" charset="0"/>
              </a:rPr>
              <a:t>ENVIRONMENTAL EFFECT</a:t>
            </a:r>
          </a:p>
        </p:txBody>
      </p:sp>
      <p:sp>
        <p:nvSpPr>
          <p:cNvPr id="3" name="Content Placeholder 2"/>
          <p:cNvSpPr>
            <a:spLocks noGrp="1"/>
          </p:cNvSpPr>
          <p:nvPr>
            <p:ph idx="1"/>
          </p:nvPr>
        </p:nvSpPr>
        <p:spPr>
          <a:xfrm>
            <a:off x="142860" y="869793"/>
            <a:ext cx="8858280" cy="5778885"/>
          </a:xfrm>
        </p:spPr>
        <p:txBody>
          <a:bodyPr>
            <a:normAutofit/>
          </a:bodyPr>
          <a:lstStyle/>
          <a:p>
            <a:pPr algn="just"/>
            <a:r>
              <a:rPr lang="en-IN" sz="2200" b="1" dirty="0">
                <a:solidFill>
                  <a:srgbClr val="C00000"/>
                </a:solidFill>
                <a:latin typeface="Times New Roman" panose="02020603050405020304" pitchFamily="18" charset="0"/>
                <a:cs typeface="Times New Roman" panose="02020603050405020304" pitchFamily="18" charset="0"/>
              </a:rPr>
              <a:t>1. Air pollution: </a:t>
            </a:r>
            <a:r>
              <a:rPr lang="en-IN" sz="2200" dirty="0">
                <a:latin typeface="Times New Roman" panose="02020603050405020304" pitchFamily="18" charset="0"/>
                <a:cs typeface="Times New Roman" panose="02020603050405020304" pitchFamily="18" charset="0"/>
              </a:rPr>
              <a:t>Burning of solid wastes in open dumps or in </a:t>
            </a:r>
            <a:r>
              <a:rPr lang="en-IN" sz="2200" dirty="0">
                <a:solidFill>
                  <a:srgbClr val="FF0000"/>
                </a:solidFill>
                <a:latin typeface="Times New Roman" panose="02020603050405020304" pitchFamily="18" charset="0"/>
                <a:cs typeface="Times New Roman" panose="02020603050405020304" pitchFamily="18" charset="0"/>
              </a:rPr>
              <a:t>improperly designed incinerators </a:t>
            </a:r>
            <a:r>
              <a:rPr lang="en-IN" sz="2200" dirty="0">
                <a:latin typeface="Times New Roman" panose="02020603050405020304" pitchFamily="18" charset="0"/>
                <a:cs typeface="Times New Roman" panose="02020603050405020304" pitchFamily="18" charset="0"/>
              </a:rPr>
              <a:t>emit pollutants (gaseous and particulate matters) to the atmosphere. </a:t>
            </a:r>
          </a:p>
          <a:p>
            <a:pPr algn="just"/>
            <a:r>
              <a:rPr lang="en-IN" sz="2200" dirty="0">
                <a:latin typeface="Times New Roman" panose="02020603050405020304" pitchFamily="18" charset="0"/>
                <a:cs typeface="Times New Roman" panose="02020603050405020304" pitchFamily="18" charset="0"/>
              </a:rPr>
              <a:t>Studies show that the environmental consequences of open burning are greater than incinerators, especially with respect to aldehydes and particulates. </a:t>
            </a:r>
            <a:r>
              <a:rPr lang="en-IN" sz="2200" dirty="0">
                <a:solidFill>
                  <a:srgbClr val="FF0000"/>
                </a:solidFill>
                <a:latin typeface="Times New Roman" panose="02020603050405020304" pitchFamily="18" charset="0"/>
                <a:cs typeface="Times New Roman" panose="02020603050405020304" pitchFamily="18" charset="0"/>
              </a:rPr>
              <a:t>Emissions from an uncontrolled incinerator system include particulate matter, sulphur oxides, nitrogen oxides, hydrogen chloride, carbon monoxide, lead and mercury.</a:t>
            </a:r>
          </a:p>
          <a:p>
            <a:pPr algn="just"/>
            <a:r>
              <a:rPr lang="en-IN" sz="2200" b="1" dirty="0">
                <a:solidFill>
                  <a:srgbClr val="C00000"/>
                </a:solidFill>
                <a:latin typeface="Times New Roman" panose="02020603050405020304" pitchFamily="18" charset="0"/>
                <a:cs typeface="Times New Roman" panose="02020603050405020304" pitchFamily="18" charset="0"/>
              </a:rPr>
              <a:t>2. Water and land pollution: </a:t>
            </a:r>
            <a:r>
              <a:rPr lang="en-IN" sz="2200" dirty="0">
                <a:solidFill>
                  <a:srgbClr val="FF0000"/>
                </a:solidFill>
                <a:latin typeface="Times New Roman" panose="02020603050405020304" pitchFamily="18" charset="0"/>
                <a:cs typeface="Times New Roman" panose="02020603050405020304" pitchFamily="18" charset="0"/>
              </a:rPr>
              <a:t>Water pollution results from dumping in open areas and storm water drains, and improper design, construction and/or operation of a sanitary landfill.</a:t>
            </a:r>
            <a:r>
              <a:rPr lang="en-IN" sz="2200" dirty="0">
                <a:latin typeface="Times New Roman" panose="02020603050405020304" pitchFamily="18" charset="0"/>
                <a:cs typeface="Times New Roman" panose="02020603050405020304" pitchFamily="18" charset="0"/>
              </a:rPr>
              <a:t> Control of infiltration from rainfall and surface runoff is essential in order to minimise the production of leachate. </a:t>
            </a:r>
          </a:p>
          <a:p>
            <a:pPr algn="just"/>
            <a:r>
              <a:rPr lang="en-IN" sz="2200" dirty="0">
                <a:latin typeface="Times New Roman" panose="02020603050405020304" pitchFamily="18" charset="0"/>
                <a:cs typeface="Times New Roman" panose="02020603050405020304" pitchFamily="18" charset="0"/>
              </a:rPr>
              <a:t>Pollution of groundwater can occur as a result of: the flow of groundwater through deposits of solid waste at landfill sites; percolation of rainfall or irrigation waters from solid wastes to the water table; diffusion and collection of gases generated by the decomposition of solid wastes.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4290"/>
            <a:ext cx="7886700" cy="615602"/>
          </a:xfrm>
        </p:spPr>
        <p:txBody>
          <a:bodyPr/>
          <a:lstStyle/>
          <a:p>
            <a:pPr algn="ctr"/>
            <a:r>
              <a:rPr lang="en-IN" b="1" dirty="0">
                <a:solidFill>
                  <a:srgbClr val="0070C0"/>
                </a:solidFill>
                <a:latin typeface="Times New Roman" panose="02020603050405020304" pitchFamily="18" charset="0"/>
                <a:cs typeface="Times New Roman" panose="02020603050405020304" pitchFamily="18" charset="0"/>
              </a:rPr>
              <a:t>ENVIRONMENTAL EFFECT</a:t>
            </a:r>
          </a:p>
        </p:txBody>
      </p:sp>
      <p:sp>
        <p:nvSpPr>
          <p:cNvPr id="3" name="Content Placeholder 2"/>
          <p:cNvSpPr>
            <a:spLocks noGrp="1"/>
          </p:cNvSpPr>
          <p:nvPr>
            <p:ph idx="1"/>
          </p:nvPr>
        </p:nvSpPr>
        <p:spPr>
          <a:xfrm>
            <a:off x="250001" y="980728"/>
            <a:ext cx="8643998" cy="5429288"/>
          </a:xfrm>
        </p:spPr>
        <p:txBody>
          <a:bodyPr>
            <a:noAutofit/>
          </a:bodyPr>
          <a:lstStyle/>
          <a:p>
            <a:pPr algn="just"/>
            <a:r>
              <a:rPr lang="en-IN" sz="2000" b="1" dirty="0">
                <a:solidFill>
                  <a:srgbClr val="C00000"/>
                </a:solidFill>
                <a:latin typeface="Times New Roman" panose="02020603050405020304" pitchFamily="18" charset="0"/>
                <a:cs typeface="Times New Roman" panose="02020603050405020304" pitchFamily="18" charset="0"/>
              </a:rPr>
              <a:t>3. Visual pollution:  </a:t>
            </a:r>
            <a:r>
              <a:rPr lang="en-IN" sz="2000" dirty="0">
                <a:solidFill>
                  <a:srgbClr val="FF0000"/>
                </a:solidFill>
                <a:latin typeface="Times New Roman" panose="02020603050405020304" pitchFamily="18" charset="0"/>
                <a:cs typeface="Times New Roman" panose="02020603050405020304" pitchFamily="18" charset="0"/>
              </a:rPr>
              <a:t>The aesthetic sensibility is offended by the unsightliness of piles of wastes on the roadside</a:t>
            </a:r>
            <a:r>
              <a:rPr lang="en-IN" sz="2000" dirty="0">
                <a:latin typeface="Times New Roman" panose="02020603050405020304" pitchFamily="18" charset="0"/>
                <a:cs typeface="Times New Roman" panose="02020603050405020304" pitchFamily="18" charset="0"/>
              </a:rPr>
              <a:t>. The situation is made worse by the presence of scavengers rummaging in the waste. Waste carelessly and irresponsibly discarded in public thoroughfares, along roads and highways and around communal bins (i.e., makeshift containers, without lids, used for the storage of residential, commercial and institutional wastes) gives easy access to animals scavenging for food. </a:t>
            </a:r>
          </a:p>
          <a:p>
            <a:pPr algn="just"/>
            <a:r>
              <a:rPr lang="en-IN" sz="2000" dirty="0">
                <a:latin typeface="Times New Roman" panose="02020603050405020304" pitchFamily="18" charset="0"/>
                <a:cs typeface="Times New Roman" panose="02020603050405020304" pitchFamily="18" charset="0"/>
              </a:rPr>
              <a:t>The solution to this social problem undoubtedly lies in the implementation of public education at all levels – primary, secondary, tertiary and adult, both short- and long-term, and in raising the status of public health workers and managers in solid waste management. </a:t>
            </a:r>
          </a:p>
          <a:p>
            <a:pPr algn="just"/>
            <a:r>
              <a:rPr lang="en-IN" sz="2000" b="1" dirty="0">
                <a:solidFill>
                  <a:srgbClr val="C00000"/>
                </a:solidFill>
                <a:latin typeface="Times New Roman" panose="02020603050405020304" pitchFamily="18" charset="0"/>
                <a:cs typeface="Times New Roman" panose="02020603050405020304" pitchFamily="18" charset="0"/>
              </a:rPr>
              <a:t>4. Noise pollution: </a:t>
            </a:r>
            <a:r>
              <a:rPr lang="en-IN" sz="2000" dirty="0">
                <a:latin typeface="Times New Roman" panose="02020603050405020304" pitchFamily="18" charset="0"/>
                <a:cs typeface="Times New Roman" panose="02020603050405020304" pitchFamily="18" charset="0"/>
              </a:rPr>
              <a:t>Undesirable noise is a nuisance associated with operations at landfills, incinerators, transfer stations and sites used for recycling. </a:t>
            </a:r>
          </a:p>
          <a:p>
            <a:pPr algn="just"/>
            <a:r>
              <a:rPr lang="en-IN" sz="2000" dirty="0">
                <a:latin typeface="Times New Roman" panose="02020603050405020304" pitchFamily="18" charset="0"/>
                <a:cs typeface="Times New Roman" panose="02020603050405020304" pitchFamily="18" charset="0"/>
              </a:rPr>
              <a:t>This is due to the movement of vehicles, the operation of large machines and the diverse operations at an incinerator site. The impacts of noise pollution may be reduced by careful sitting of SWM operations and by the use of noise barriers.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15602"/>
          </a:xfrm>
        </p:spPr>
        <p:txBody>
          <a:bodyPr/>
          <a:lstStyle/>
          <a:p>
            <a:pPr algn="ctr"/>
            <a:r>
              <a:rPr lang="en-IN" b="1" dirty="0">
                <a:solidFill>
                  <a:srgbClr val="0070C0"/>
                </a:solidFill>
                <a:latin typeface="Times New Roman" panose="02020603050405020304" pitchFamily="18" charset="0"/>
                <a:cs typeface="Times New Roman" panose="02020603050405020304" pitchFamily="18" charset="0"/>
              </a:rPr>
              <a:t>ENVIRONMENTAL EFFECT</a:t>
            </a:r>
          </a:p>
        </p:txBody>
      </p:sp>
      <p:sp>
        <p:nvSpPr>
          <p:cNvPr id="3" name="Content Placeholder 2"/>
          <p:cNvSpPr>
            <a:spLocks noGrp="1"/>
          </p:cNvSpPr>
          <p:nvPr>
            <p:ph idx="1"/>
          </p:nvPr>
        </p:nvSpPr>
        <p:spPr>
          <a:xfrm>
            <a:off x="285720" y="1214422"/>
            <a:ext cx="8643998" cy="5429288"/>
          </a:xfrm>
        </p:spPr>
        <p:txBody>
          <a:bodyPr>
            <a:normAutofit/>
          </a:bodyPr>
          <a:lstStyle/>
          <a:p>
            <a:pPr algn="just"/>
            <a:r>
              <a:rPr lang="en-IN" sz="2400" dirty="0">
                <a:solidFill>
                  <a:srgbClr val="C00000"/>
                </a:solidFill>
                <a:latin typeface="Times New Roman" panose="02020603050405020304" pitchFamily="18" charset="0"/>
                <a:cs typeface="Times New Roman" panose="02020603050405020304" pitchFamily="18" charset="0"/>
              </a:rPr>
              <a:t>5. </a:t>
            </a:r>
            <a:r>
              <a:rPr lang="en-IN" sz="2400" b="1" dirty="0">
                <a:solidFill>
                  <a:srgbClr val="C00000"/>
                </a:solidFill>
                <a:latin typeface="Times New Roman" panose="02020603050405020304" pitchFamily="18" charset="0"/>
                <a:cs typeface="Times New Roman" panose="02020603050405020304" pitchFamily="18" charset="0"/>
              </a:rPr>
              <a:t>Odour pollution</a:t>
            </a:r>
            <a:r>
              <a:rPr lang="en-IN" sz="2400" dirty="0">
                <a:solidFill>
                  <a:srgbClr val="C00000"/>
                </a:solidFill>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Obnoxious odours due to the presence of decaying organic matter are characteristic of open dumps. They arise from anaerobic decomposition processes and their major constituents are particularly offensive. Proper landfill covering eliminates this nuisance. </a:t>
            </a:r>
          </a:p>
          <a:p>
            <a:pPr algn="just"/>
            <a:r>
              <a:rPr lang="en-IN" sz="2400" dirty="0">
                <a:solidFill>
                  <a:srgbClr val="C00000"/>
                </a:solidFill>
                <a:latin typeface="Times New Roman" panose="02020603050405020304" pitchFamily="18" charset="0"/>
                <a:cs typeface="Times New Roman" panose="02020603050405020304" pitchFamily="18" charset="0"/>
              </a:rPr>
              <a:t>6</a:t>
            </a:r>
            <a:r>
              <a:rPr lang="en-IN" sz="2400" b="1" dirty="0">
                <a:solidFill>
                  <a:srgbClr val="C00000"/>
                </a:solidFill>
                <a:latin typeface="Times New Roman" panose="02020603050405020304" pitchFamily="18" charset="0"/>
                <a:cs typeface="Times New Roman" panose="02020603050405020304" pitchFamily="18" charset="0"/>
              </a:rPr>
              <a:t>. Explosion hazards</a:t>
            </a:r>
            <a:r>
              <a:rPr lang="en-IN" sz="2400" dirty="0">
                <a:solidFill>
                  <a:srgbClr val="C00000"/>
                </a:solidFill>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Landfill gas, which is released during </a:t>
            </a:r>
            <a:r>
              <a:rPr lang="en-IN" sz="2400" dirty="0">
                <a:solidFill>
                  <a:srgbClr val="FF0000"/>
                </a:solidFill>
                <a:latin typeface="Times New Roman" panose="02020603050405020304" pitchFamily="18" charset="0"/>
                <a:cs typeface="Times New Roman" panose="02020603050405020304" pitchFamily="18" charset="0"/>
              </a:rPr>
              <a:t>anaerobic decomposition processes</a:t>
            </a:r>
            <a:r>
              <a:rPr lang="en-IN" sz="2400" dirty="0">
                <a:latin typeface="Times New Roman" panose="02020603050405020304" pitchFamily="18" charset="0"/>
                <a:cs typeface="Times New Roman" panose="02020603050405020304" pitchFamily="18" charset="0"/>
              </a:rPr>
              <a:t>, contains a high proportion of methane (35 – 73%). It can migrate through the soil over a considerable distance, leaving the buildings in the vicinity of sanitary landfill sites at risk, even after the closure of landfills. Several methods are available for control of landfill gas, such as venting, flaring and the use of impermeable barriers.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22"/>
            <a:ext cx="8401080" cy="1143000"/>
          </a:xfrm>
        </p:spPr>
        <p:txBody>
          <a:bodyPr>
            <a:normAutofit/>
          </a:bodyPr>
          <a:lstStyle/>
          <a:p>
            <a:r>
              <a:rPr lang="en-IN" sz="2800" b="1" dirty="0">
                <a:solidFill>
                  <a:srgbClr val="0070C0"/>
                </a:solidFill>
                <a:latin typeface="Times New Roman" panose="02020603050405020304" pitchFamily="18" charset="0"/>
                <a:cs typeface="Times New Roman" panose="02020603050405020304" pitchFamily="18" charset="0"/>
              </a:rPr>
              <a:t>SALIENT FEATURES OF HANDLING AND MANAGING SOLID WASTE - INDIA</a:t>
            </a:r>
          </a:p>
        </p:txBody>
      </p:sp>
      <p:sp>
        <p:nvSpPr>
          <p:cNvPr id="3" name="Content Placeholder 2"/>
          <p:cNvSpPr>
            <a:spLocks noGrp="1"/>
          </p:cNvSpPr>
          <p:nvPr>
            <p:ph idx="1"/>
          </p:nvPr>
        </p:nvSpPr>
        <p:spPr>
          <a:xfrm>
            <a:off x="285720" y="1214422"/>
            <a:ext cx="8715436" cy="5429288"/>
          </a:xfrm>
        </p:spPr>
        <p:txBody>
          <a:bodyPr>
            <a:normAutofit/>
          </a:bodyPr>
          <a:lstStyle/>
          <a:p>
            <a:pPr algn="just"/>
            <a:r>
              <a:rPr lang="en-IN" sz="2400" dirty="0">
                <a:solidFill>
                  <a:srgbClr val="002060"/>
                </a:solidFill>
                <a:latin typeface="Times New Roman" panose="02020603050405020304" pitchFamily="18" charset="0"/>
                <a:cs typeface="Times New Roman" panose="02020603050405020304" pitchFamily="18" charset="0"/>
              </a:rPr>
              <a:t>The source segregation of waste has been mandated to </a:t>
            </a:r>
            <a:r>
              <a:rPr lang="en-IN" sz="2400" dirty="0">
                <a:solidFill>
                  <a:srgbClr val="FF0000"/>
                </a:solidFill>
                <a:latin typeface="Times New Roman" panose="02020603050405020304" pitchFamily="18" charset="0"/>
                <a:cs typeface="Times New Roman" panose="02020603050405020304" pitchFamily="18" charset="0"/>
              </a:rPr>
              <a:t>channelize the waste by recovery, reuse and recycle.</a:t>
            </a:r>
          </a:p>
          <a:p>
            <a:pPr algn="just"/>
            <a:r>
              <a:rPr lang="en-IN" sz="2400" dirty="0">
                <a:solidFill>
                  <a:srgbClr val="002060"/>
                </a:solidFill>
                <a:latin typeface="Times New Roman" panose="02020603050405020304" pitchFamily="18" charset="0"/>
                <a:cs typeface="Times New Roman" panose="02020603050405020304" pitchFamily="18" charset="0"/>
              </a:rPr>
              <a:t>Responsibilities of generators have been introduced to segregate waste in to three streams, </a:t>
            </a:r>
            <a:r>
              <a:rPr lang="en-IN" sz="2400" dirty="0">
                <a:solidFill>
                  <a:srgbClr val="FF0000"/>
                </a:solidFill>
                <a:latin typeface="Times New Roman" panose="02020603050405020304" pitchFamily="18" charset="0"/>
                <a:cs typeface="Times New Roman" panose="02020603050405020304" pitchFamily="18" charset="0"/>
              </a:rPr>
              <a:t>Wet, Dry and domestic hazardous </a:t>
            </a:r>
            <a:r>
              <a:rPr lang="en-IN" sz="2400" dirty="0">
                <a:solidFill>
                  <a:srgbClr val="002060"/>
                </a:solidFill>
                <a:latin typeface="Times New Roman" panose="02020603050405020304" pitchFamily="18" charset="0"/>
                <a:cs typeface="Times New Roman" panose="02020603050405020304" pitchFamily="18" charset="0"/>
              </a:rPr>
              <a:t>wastes and handover segregated wastes to authorised rag-pickers or waste collectors or local bodies.</a:t>
            </a:r>
          </a:p>
          <a:p>
            <a:pPr algn="just"/>
            <a:r>
              <a:rPr lang="en-IN" sz="2400" dirty="0">
                <a:solidFill>
                  <a:srgbClr val="002060"/>
                </a:solidFill>
                <a:latin typeface="Times New Roman" panose="02020603050405020304" pitchFamily="18" charset="0"/>
                <a:cs typeface="Times New Roman" panose="02020603050405020304" pitchFamily="18" charset="0"/>
              </a:rPr>
              <a:t>Generator will have to pay </a:t>
            </a:r>
            <a:r>
              <a:rPr lang="en-IN" sz="2400" dirty="0">
                <a:solidFill>
                  <a:srgbClr val="FF0000"/>
                </a:solidFill>
                <a:latin typeface="Times New Roman" panose="02020603050405020304" pitchFamily="18" charset="0"/>
                <a:cs typeface="Times New Roman" panose="02020603050405020304" pitchFamily="18" charset="0"/>
              </a:rPr>
              <a:t>“User fee” to waste collector and for “Spot fine” for littering and Non-segregation</a:t>
            </a:r>
          </a:p>
          <a:p>
            <a:pPr algn="just"/>
            <a:r>
              <a:rPr lang="en-IN" sz="2400" dirty="0">
                <a:solidFill>
                  <a:srgbClr val="002060"/>
                </a:solidFill>
                <a:latin typeface="Times New Roman" panose="02020603050405020304" pitchFamily="18" charset="0"/>
                <a:cs typeface="Times New Roman" panose="02020603050405020304" pitchFamily="18" charset="0"/>
              </a:rPr>
              <a:t>The concept of partnership in </a:t>
            </a:r>
            <a:r>
              <a:rPr lang="en-IN" sz="2400" b="1" dirty="0" err="1">
                <a:solidFill>
                  <a:schemeClr val="accent6">
                    <a:lumMod val="75000"/>
                  </a:schemeClr>
                </a:solidFill>
                <a:latin typeface="Times New Roman" panose="02020603050405020304" pitchFamily="18" charset="0"/>
                <a:cs typeface="Times New Roman" panose="02020603050405020304" pitchFamily="18" charset="0"/>
              </a:rPr>
              <a:t>Swachh</a:t>
            </a:r>
            <a:r>
              <a:rPr lang="en-IN" sz="2400" b="1" dirty="0">
                <a:solidFill>
                  <a:schemeClr val="accent6">
                    <a:lumMod val="75000"/>
                  </a:schemeClr>
                </a:solidFill>
                <a:latin typeface="Times New Roman" panose="02020603050405020304" pitchFamily="18" charset="0"/>
                <a:cs typeface="Times New Roman" panose="02020603050405020304" pitchFamily="18" charset="0"/>
              </a:rPr>
              <a:t> </a:t>
            </a:r>
            <a:r>
              <a:rPr lang="en-IN" sz="2400" b="1" dirty="0" err="1">
                <a:solidFill>
                  <a:schemeClr val="accent6">
                    <a:lumMod val="75000"/>
                  </a:schemeClr>
                </a:solidFill>
                <a:latin typeface="Times New Roman" panose="02020603050405020304" pitchFamily="18" charset="0"/>
                <a:cs typeface="Times New Roman" panose="02020603050405020304" pitchFamily="18" charset="0"/>
              </a:rPr>
              <a:t>Bharath</a:t>
            </a:r>
            <a:r>
              <a:rPr lang="en-IN" sz="2400" dirty="0">
                <a:solidFill>
                  <a:srgbClr val="002060"/>
                </a:solidFill>
                <a:latin typeface="Times New Roman" panose="02020603050405020304" pitchFamily="18" charset="0"/>
                <a:cs typeface="Times New Roman" panose="02020603050405020304" pitchFamily="18" charset="0"/>
              </a:rPr>
              <a:t> has been introduced. Bulk and institutional generators, markets associations, event organizers, hotels and restaurants have been made directly responsible for </a:t>
            </a:r>
            <a:r>
              <a:rPr lang="en-IN" sz="2400" dirty="0">
                <a:solidFill>
                  <a:srgbClr val="FF0000"/>
                </a:solidFill>
                <a:latin typeface="Times New Roman" panose="02020603050405020304" pitchFamily="18" charset="0"/>
                <a:cs typeface="Times New Roman" panose="02020603050405020304" pitchFamily="18" charset="0"/>
              </a:rPr>
              <a:t>segregation and sorting the waste and manage in partnership with local bodies.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sz="3200" b="1" dirty="0">
                <a:solidFill>
                  <a:srgbClr val="0070C0"/>
                </a:solidFill>
                <a:latin typeface="Times New Roman" panose="02020603050405020304" pitchFamily="18" charset="0"/>
                <a:cs typeface="Times New Roman" panose="02020603050405020304" pitchFamily="18" charset="0"/>
              </a:rPr>
              <a:t>SALIENT FEATURES OF HANDLING AND MANAGING SOLID WASTE - INDIA</a:t>
            </a:r>
          </a:p>
        </p:txBody>
      </p:sp>
      <p:sp>
        <p:nvSpPr>
          <p:cNvPr id="3" name="Content Placeholder 2"/>
          <p:cNvSpPr>
            <a:spLocks noGrp="1"/>
          </p:cNvSpPr>
          <p:nvPr>
            <p:ph idx="1"/>
          </p:nvPr>
        </p:nvSpPr>
        <p:spPr>
          <a:xfrm>
            <a:off x="285720" y="1214422"/>
            <a:ext cx="8715436" cy="5429288"/>
          </a:xfrm>
        </p:spPr>
        <p:txBody>
          <a:bodyPr>
            <a:normAutofit/>
          </a:bodyPr>
          <a:lstStyle/>
          <a:p>
            <a:pPr algn="just"/>
            <a:r>
              <a:rPr lang="en-IN" sz="2400" dirty="0">
                <a:solidFill>
                  <a:srgbClr val="FF0000"/>
                </a:solidFill>
                <a:latin typeface="Times New Roman" panose="02020603050405020304" pitchFamily="18" charset="0"/>
                <a:cs typeface="Times New Roman" panose="02020603050405020304" pitchFamily="18" charset="0"/>
              </a:rPr>
              <a:t>All resident welfare and market associations, gated communities and institution with an area 5000 sq.m </a:t>
            </a:r>
            <a:r>
              <a:rPr lang="en-IN" sz="2400" dirty="0">
                <a:solidFill>
                  <a:srgbClr val="002060"/>
                </a:solidFill>
                <a:latin typeface="Times New Roman" panose="02020603050405020304" pitchFamily="18" charset="0"/>
                <a:cs typeface="Times New Roman" panose="02020603050405020304" pitchFamily="18" charset="0"/>
              </a:rPr>
              <a:t>should segregate waste at source in to valuable dry waste and handover recyclable material to either the authorized waste pickers or the authorized recyclers, or to the urban local body.</a:t>
            </a:r>
          </a:p>
          <a:p>
            <a:pPr algn="just"/>
            <a:r>
              <a:rPr lang="en-IN" sz="2400" dirty="0">
                <a:solidFill>
                  <a:srgbClr val="002060"/>
                </a:solidFill>
                <a:latin typeface="Times New Roman" panose="02020603050405020304" pitchFamily="18" charset="0"/>
                <a:cs typeface="Times New Roman" panose="02020603050405020304" pitchFamily="18" charset="0"/>
              </a:rPr>
              <a:t>The </a:t>
            </a:r>
            <a:r>
              <a:rPr lang="en-IN" sz="2400" dirty="0">
                <a:solidFill>
                  <a:srgbClr val="FF0000"/>
                </a:solidFill>
                <a:latin typeface="Times New Roman" panose="02020603050405020304" pitchFamily="18" charset="0"/>
                <a:cs typeface="Times New Roman" panose="02020603050405020304" pitchFamily="18" charset="0"/>
              </a:rPr>
              <a:t>bio-degradable waste should be processed, treated and disposed </a:t>
            </a:r>
            <a:r>
              <a:rPr lang="en-IN" sz="2400" dirty="0">
                <a:solidFill>
                  <a:srgbClr val="002060"/>
                </a:solidFill>
                <a:latin typeface="Times New Roman" panose="02020603050405020304" pitchFamily="18" charset="0"/>
                <a:cs typeface="Times New Roman" panose="02020603050405020304" pitchFamily="18" charset="0"/>
              </a:rPr>
              <a:t>of through composting or </a:t>
            </a:r>
            <a:r>
              <a:rPr lang="en-IN" sz="2400" b="1" dirty="0">
                <a:solidFill>
                  <a:schemeClr val="accent6">
                    <a:lumMod val="75000"/>
                  </a:schemeClr>
                </a:solidFill>
                <a:latin typeface="Times New Roman" panose="02020603050405020304" pitchFamily="18" charset="0"/>
                <a:cs typeface="Times New Roman" panose="02020603050405020304" pitchFamily="18" charset="0"/>
              </a:rPr>
              <a:t>bio-</a:t>
            </a:r>
            <a:r>
              <a:rPr lang="en-IN" sz="2400" b="1" dirty="0" err="1">
                <a:solidFill>
                  <a:schemeClr val="accent6">
                    <a:lumMod val="75000"/>
                  </a:schemeClr>
                </a:solidFill>
                <a:latin typeface="Times New Roman" panose="02020603050405020304" pitchFamily="18" charset="0"/>
                <a:cs typeface="Times New Roman" panose="02020603050405020304" pitchFamily="18" charset="0"/>
              </a:rPr>
              <a:t>methanation</a:t>
            </a:r>
            <a:r>
              <a:rPr lang="en-IN" sz="2400" dirty="0">
                <a:solidFill>
                  <a:srgbClr val="002060"/>
                </a:solidFill>
                <a:latin typeface="Times New Roman" panose="02020603050405020304" pitchFamily="18" charset="0"/>
                <a:cs typeface="Times New Roman" panose="02020603050405020304" pitchFamily="18" charset="0"/>
              </a:rPr>
              <a:t> within the premises as far as possible. The residual waste shall be given to the waste collectors or agency as directed by the local authority.</a:t>
            </a:r>
          </a:p>
          <a:p>
            <a:pPr algn="just"/>
            <a:r>
              <a:rPr lang="en-IN" sz="2400" dirty="0">
                <a:solidFill>
                  <a:srgbClr val="002060"/>
                </a:solidFill>
                <a:latin typeface="Times New Roman" panose="02020603050405020304" pitchFamily="18" charset="0"/>
                <a:cs typeface="Times New Roman" panose="02020603050405020304" pitchFamily="18" charset="0"/>
              </a:rPr>
              <a:t>All manufacturers of disposal products who sale or market their products in such packaging material which are non-biodegradable should put in place a system to collect back the packaging waste generated due to their production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66" y="188640"/>
            <a:ext cx="8229600" cy="954344"/>
          </a:xfrm>
        </p:spPr>
        <p:txBody>
          <a:bodyPr>
            <a:normAutofit/>
          </a:bodyPr>
          <a:lstStyle/>
          <a:p>
            <a:r>
              <a:rPr lang="en-IN" sz="2800" b="1" dirty="0">
                <a:solidFill>
                  <a:srgbClr val="0070C0"/>
                </a:solidFill>
                <a:latin typeface="Times New Roman" panose="02020603050405020304" pitchFamily="18" charset="0"/>
                <a:cs typeface="Times New Roman" panose="02020603050405020304" pitchFamily="18" charset="0"/>
              </a:rPr>
              <a:t>INDIAN LEGISLATION ON MANAGING AND HANDLING SOLID WASTE</a:t>
            </a:r>
          </a:p>
        </p:txBody>
      </p:sp>
      <p:pic>
        <p:nvPicPr>
          <p:cNvPr id="3074" name="Picture 2" descr="1: Laws related to solid waste | Download Table"/>
          <p:cNvPicPr>
            <a:picLocks noChangeAspect="1" noChangeArrowheads="1"/>
          </p:cNvPicPr>
          <p:nvPr/>
        </p:nvPicPr>
        <p:blipFill>
          <a:blip r:embed="rId2"/>
          <a:srcRect/>
          <a:stretch>
            <a:fillRect/>
          </a:stretch>
        </p:blipFill>
        <p:spPr bwMode="auto">
          <a:xfrm>
            <a:off x="500034" y="1142984"/>
            <a:ext cx="8032406" cy="5210175"/>
          </a:xfrm>
          <a:prstGeom prst="rect">
            <a:avLst/>
          </a:prstGeom>
          <a:noFill/>
          <a:ln w="12700">
            <a:solidFill>
              <a:schemeClr val="tx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229600" cy="1143000"/>
          </a:xfrm>
        </p:spPr>
        <p:txBody>
          <a:bodyPr>
            <a:normAutofit/>
          </a:bodyPr>
          <a:lstStyle/>
          <a:p>
            <a:r>
              <a:rPr lang="en-IN" b="1" dirty="0">
                <a:solidFill>
                  <a:srgbClr val="0070C0"/>
                </a:solidFill>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0" y="1142984"/>
            <a:ext cx="8858280" cy="5286412"/>
          </a:xfrm>
        </p:spPr>
        <p:txBody>
          <a:bodyPr>
            <a:normAutofit/>
          </a:bodyPr>
          <a:lstStyle/>
          <a:p>
            <a:pPr algn="just"/>
            <a:r>
              <a:rPr lang="en-IN" dirty="0">
                <a:latin typeface="Times New Roman" panose="02020603050405020304" pitchFamily="18" charset="0"/>
                <a:cs typeface="Times New Roman" panose="02020603050405020304" pitchFamily="18" charset="0"/>
              </a:rPr>
              <a:t>Waste management strategies that focus on </a:t>
            </a:r>
            <a:r>
              <a:rPr lang="en-IN" dirty="0">
                <a:solidFill>
                  <a:srgbClr val="00B0F0"/>
                </a:solidFill>
                <a:latin typeface="Times New Roman" panose="02020603050405020304" pitchFamily="18" charset="0"/>
                <a:cs typeface="Times New Roman" panose="02020603050405020304" pitchFamily="18" charset="0"/>
              </a:rPr>
              <a:t>source reduction, resource recovery and rescue </a:t>
            </a:r>
            <a:r>
              <a:rPr lang="en-IN" dirty="0">
                <a:latin typeface="Times New Roman" panose="02020603050405020304" pitchFamily="18" charset="0"/>
                <a:cs typeface="Times New Roman" panose="02020603050405020304" pitchFamily="18" charset="0"/>
              </a:rPr>
              <a:t>have proven to be more cost effective over the long run, and they are less damaging to the environment simply because they </a:t>
            </a:r>
            <a:r>
              <a:rPr lang="en-IN" dirty="0">
                <a:solidFill>
                  <a:srgbClr val="FFC000"/>
                </a:solidFill>
                <a:latin typeface="Times New Roman" panose="02020603050405020304" pitchFamily="18" charset="0"/>
                <a:cs typeface="Times New Roman" panose="02020603050405020304" pitchFamily="18" charset="0"/>
              </a:rPr>
              <a:t>prevent or minimize waste generation at the source.</a:t>
            </a:r>
          </a:p>
          <a:p>
            <a:pPr algn="just"/>
            <a:r>
              <a:rPr lang="en-IN" dirty="0">
                <a:solidFill>
                  <a:srgbClr val="C00000"/>
                </a:solidFill>
                <a:latin typeface="Times New Roman" panose="02020603050405020304" pitchFamily="18" charset="0"/>
                <a:cs typeface="Times New Roman" panose="02020603050405020304" pitchFamily="18" charset="0"/>
              </a:rPr>
              <a:t>Hierarchy of waste management: </a:t>
            </a:r>
            <a:r>
              <a:rPr lang="en-IN" dirty="0">
                <a:latin typeface="Times New Roman" panose="02020603050405020304" pitchFamily="18" charset="0"/>
                <a:cs typeface="Times New Roman" panose="02020603050405020304" pitchFamily="18" charset="0"/>
              </a:rPr>
              <a:t>Waste management strategies based on prevention strive to eradicate disadvantages because they eliminate waste at source.</a:t>
            </a:r>
          </a:p>
          <a:p>
            <a:pPr algn="just"/>
            <a:r>
              <a:rPr lang="en-IN" dirty="0">
                <a:latin typeface="Times New Roman" panose="02020603050405020304" pitchFamily="18" charset="0"/>
                <a:cs typeface="Times New Roman" panose="02020603050405020304" pitchFamily="18" charset="0"/>
              </a:rPr>
              <a:t>Hierarchy based on long-term liabilities or risks associated with waste management. This includes</a:t>
            </a:r>
          </a:p>
          <a:p>
            <a:pPr marL="0" indent="0" algn="just">
              <a:buNone/>
            </a:pPr>
            <a:r>
              <a:rPr lang="en-IN" dirty="0">
                <a:latin typeface="Times New Roman" panose="02020603050405020304" pitchFamily="18" charset="0"/>
                <a:cs typeface="Times New Roman" panose="02020603050405020304" pitchFamily="18" charset="0"/>
              </a:rPr>
              <a:t>1. Prevention</a:t>
            </a:r>
          </a:p>
          <a:p>
            <a:pPr marL="0" indent="0" algn="just">
              <a:buNone/>
            </a:pPr>
            <a:r>
              <a:rPr lang="en-IN" dirty="0">
                <a:latin typeface="Times New Roman" panose="02020603050405020304" pitchFamily="18" charset="0"/>
                <a:cs typeface="Times New Roman" panose="02020603050405020304" pitchFamily="18" charset="0"/>
              </a:rPr>
              <a:t>2. Recycling / Resource recovery / Waste to energy</a:t>
            </a:r>
          </a:p>
          <a:p>
            <a:pPr marL="0" indent="0" algn="just">
              <a:buNone/>
            </a:pPr>
            <a:r>
              <a:rPr lang="en-IN" dirty="0">
                <a:latin typeface="Times New Roman" panose="02020603050405020304" pitchFamily="18" charset="0"/>
                <a:cs typeface="Times New Roman" panose="02020603050405020304" pitchFamily="18" charset="0"/>
              </a:rPr>
              <a:t>3. Treatment</a:t>
            </a:r>
          </a:p>
          <a:p>
            <a:pPr marL="0" indent="0" algn="just">
              <a:buNone/>
            </a:pPr>
            <a:r>
              <a:rPr lang="en-IN" dirty="0">
                <a:latin typeface="Times New Roman" panose="02020603050405020304" pitchFamily="18" charset="0"/>
                <a:cs typeface="Times New Roman" panose="02020603050405020304" pitchFamily="18" charset="0"/>
              </a:rPr>
              <a:t>4. Disposal</a:t>
            </a: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203" y="4057088"/>
            <a:ext cx="3143077" cy="2372308"/>
          </a:xfrm>
          <a:prstGeom prst="rect">
            <a:avLst/>
          </a:prstGeom>
          <a:ln w="12700">
            <a:solidFill>
              <a:schemeClr val="tx1"/>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b="1" dirty="0">
                <a:solidFill>
                  <a:srgbClr val="0070C0"/>
                </a:solidFill>
                <a:latin typeface="Times New Roman" panose="02020603050405020304" pitchFamily="18" charset="0"/>
                <a:cs typeface="Times New Roman" panose="02020603050405020304" pitchFamily="18" charset="0"/>
              </a:rPr>
              <a:t>METHODS OF SAMPLING</a:t>
            </a:r>
            <a:br>
              <a:rPr lang="en-IN" b="1" dirty="0">
                <a:solidFill>
                  <a:srgbClr val="0070C0"/>
                </a:solidFill>
                <a:latin typeface="Times New Roman" panose="02020603050405020304" pitchFamily="18" charset="0"/>
                <a:cs typeface="Times New Roman" panose="02020603050405020304" pitchFamily="18" charset="0"/>
              </a:rPr>
            </a:b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7856" y="1340768"/>
            <a:ext cx="8888288" cy="4813995"/>
          </a:xfrm>
        </p:spPr>
        <p:txBody>
          <a:bodyPr>
            <a:noAutofit/>
          </a:bodyPr>
          <a:lstStyle/>
          <a:p>
            <a:pPr algn="just"/>
            <a:r>
              <a:rPr lang="en-US" sz="2400" b="0" dirty="0">
                <a:latin typeface="Times New Roman" panose="02020603050405020304" pitchFamily="18" charset="0"/>
                <a:cs typeface="Times New Roman" panose="02020603050405020304" pitchFamily="18" charset="0"/>
              </a:rPr>
              <a:t>Sampling points should be a true representative of the given occupation sub-group. </a:t>
            </a:r>
            <a:r>
              <a:rPr lang="en-US" sz="2400" b="0" dirty="0">
                <a:solidFill>
                  <a:srgbClr val="FF0000"/>
                </a:solidFill>
                <a:latin typeface="Times New Roman" panose="02020603050405020304" pitchFamily="18" charset="0"/>
                <a:cs typeface="Times New Roman" panose="02020603050405020304" pitchFamily="18" charset="0"/>
              </a:rPr>
              <a:t>In a residential area, the sampling point should represent waste coming from at least 100 families</a:t>
            </a:r>
            <a:r>
              <a:rPr lang="en-US" sz="2400" b="0" dirty="0">
                <a:latin typeface="Times New Roman" panose="02020603050405020304" pitchFamily="18" charset="0"/>
                <a:cs typeface="Times New Roman" panose="02020603050405020304" pitchFamily="18" charset="0"/>
              </a:rPr>
              <a:t>.</a:t>
            </a:r>
          </a:p>
          <a:p>
            <a:pPr algn="just"/>
            <a:r>
              <a:rPr lang="en-US" sz="2400" b="0" dirty="0">
                <a:latin typeface="Times New Roman" panose="02020603050405020304" pitchFamily="18" charset="0"/>
                <a:cs typeface="Times New Roman" panose="02020603050405020304" pitchFamily="18" charset="0"/>
              </a:rPr>
              <a:t>If an average value of refuse characteristics for the full city is to be given, weightage factors are calculated. </a:t>
            </a:r>
          </a:p>
          <a:p>
            <a:pPr algn="just"/>
            <a:r>
              <a:rPr lang="en-US" sz="2400" b="0" dirty="0">
                <a:solidFill>
                  <a:schemeClr val="accent6">
                    <a:lumMod val="75000"/>
                  </a:schemeClr>
                </a:solidFill>
                <a:latin typeface="Times New Roman" panose="02020603050405020304" pitchFamily="18" charset="0"/>
                <a:cs typeface="Times New Roman" panose="02020603050405020304" pitchFamily="18" charset="0"/>
              </a:rPr>
              <a:t>The weightage factor for a specific occupation category will be the ratio of the weight of refuse produced from that occupation group divided by the total weight produced from the city. </a:t>
            </a:r>
          </a:p>
          <a:p>
            <a:pPr algn="just"/>
            <a:r>
              <a:rPr lang="en-US" sz="2400" b="0" dirty="0">
                <a:latin typeface="Times New Roman" panose="02020603050405020304" pitchFamily="18" charset="0"/>
                <a:cs typeface="Times New Roman" panose="02020603050405020304" pitchFamily="18" charset="0"/>
              </a:rPr>
              <a:t>The average values of characteristics from different occupation sub-groups are then multiplied by the weightage factor to compute the average value for the city.</a:t>
            </a:r>
          </a:p>
        </p:txBody>
      </p:sp>
    </p:spTree>
    <p:extLst>
      <p:ext uri="{BB962C8B-B14F-4D97-AF65-F5344CB8AC3E}">
        <p14:creationId xmlns:p14="http://schemas.microsoft.com/office/powerpoint/2010/main" val="425170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sz="3200" b="1" dirty="0">
                <a:solidFill>
                  <a:srgbClr val="0070C0"/>
                </a:solidFill>
                <a:latin typeface="Times New Roman" panose="02020603050405020304" pitchFamily="18" charset="0"/>
                <a:cs typeface="Times New Roman" panose="02020603050405020304" pitchFamily="18" charset="0"/>
              </a:rPr>
              <a:t>METHODS OF SAMPLING</a:t>
            </a:r>
            <a:endParaRPr lang="en-US" sz="3200"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3757" y="990600"/>
            <a:ext cx="8740731" cy="4813995"/>
          </a:xfrm>
        </p:spPr>
        <p:txBody>
          <a:bodyPr>
            <a:noAutofit/>
          </a:bodyPr>
          <a:lstStyle/>
          <a:p>
            <a:pPr marL="0" indent="0" algn="just">
              <a:buNone/>
            </a:pPr>
            <a:r>
              <a:rPr lang="en-US" sz="2400" b="1" dirty="0">
                <a:solidFill>
                  <a:srgbClr val="C00000"/>
                </a:solidFill>
                <a:latin typeface="Times New Roman" panose="02020603050405020304" pitchFamily="18" charset="0"/>
                <a:cs typeface="Times New Roman" panose="02020603050405020304" pitchFamily="18" charset="0"/>
              </a:rPr>
              <a:t>1. Sample Size</a:t>
            </a:r>
          </a:p>
          <a:p>
            <a:pPr algn="just"/>
            <a:r>
              <a:rPr lang="en-US" sz="2400" b="0" dirty="0">
                <a:latin typeface="Times New Roman" panose="02020603050405020304" pitchFamily="18" charset="0"/>
                <a:cs typeface="Times New Roman" panose="02020603050405020304" pitchFamily="18" charset="0"/>
              </a:rPr>
              <a:t>In studies carried out, it was found that a 100 kg sample gave as much accuracy as a 1000 kg sample. </a:t>
            </a:r>
          </a:p>
          <a:p>
            <a:pPr algn="just"/>
            <a:r>
              <a:rPr lang="en-US" sz="2400" b="0" dirty="0">
                <a:latin typeface="Times New Roman" panose="02020603050405020304" pitchFamily="18" charset="0"/>
                <a:cs typeface="Times New Roman" panose="02020603050405020304" pitchFamily="18" charset="0"/>
              </a:rPr>
              <a:t>When the collection at a point is small and a 100 kg sample cannot be obtained, smaller samples could be used for analysis. </a:t>
            </a:r>
          </a:p>
          <a:p>
            <a:pPr algn="just"/>
            <a:r>
              <a:rPr lang="en-US" sz="2400" b="0" dirty="0">
                <a:solidFill>
                  <a:srgbClr val="FF0000"/>
                </a:solidFill>
                <a:latin typeface="Times New Roman" panose="02020603050405020304" pitchFamily="18" charset="0"/>
                <a:cs typeface="Times New Roman" panose="02020603050405020304" pitchFamily="18" charset="0"/>
              </a:rPr>
              <a:t>Repetitive sampling and analysis would provide a more representative data. </a:t>
            </a:r>
          </a:p>
          <a:p>
            <a:pPr algn="just"/>
            <a:r>
              <a:rPr lang="en-US" sz="2400" b="0" dirty="0">
                <a:solidFill>
                  <a:srgbClr val="00B050"/>
                </a:solidFill>
                <a:latin typeface="Times New Roman" panose="02020603050405020304" pitchFamily="18" charset="0"/>
                <a:cs typeface="Times New Roman" panose="02020603050405020304" pitchFamily="18" charset="0"/>
              </a:rPr>
              <a:t>At least ten grab samples should be taken from a number of points in the refuse mass both horizontally as well as vertically and then mixed to get the composite sample.</a:t>
            </a:r>
          </a:p>
          <a:p>
            <a:pPr algn="just"/>
            <a:endParaRPr 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479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b="1" dirty="0">
                <a:solidFill>
                  <a:srgbClr val="0070C0"/>
                </a:solidFill>
                <a:latin typeface="Times New Roman" panose="02020603050405020304" pitchFamily="18" charset="0"/>
                <a:cs typeface="Times New Roman" panose="02020603050405020304" pitchFamily="18" charset="0"/>
              </a:rPr>
              <a:t>METHODS OF SAMPLING</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3757" y="990600"/>
            <a:ext cx="8888288" cy="4813995"/>
          </a:xfrm>
        </p:spPr>
        <p:txBody>
          <a:bodyPr>
            <a:noAutofit/>
          </a:bodyPr>
          <a:lstStyle/>
          <a:p>
            <a:pPr marL="0" indent="0">
              <a:buNone/>
            </a:pPr>
            <a:r>
              <a:rPr lang="en-US" sz="2400" dirty="0">
                <a:solidFill>
                  <a:srgbClr val="C00000"/>
                </a:solidFill>
                <a:latin typeface="Times New Roman" panose="02020603050405020304" pitchFamily="18" charset="0"/>
                <a:cs typeface="Times New Roman" panose="02020603050405020304" pitchFamily="18" charset="0"/>
              </a:rPr>
              <a:t>2. </a:t>
            </a:r>
            <a:r>
              <a:rPr lang="en-US" sz="2400" b="1" dirty="0">
                <a:solidFill>
                  <a:srgbClr val="C00000"/>
                </a:solidFill>
                <a:latin typeface="Times New Roman" panose="02020603050405020304" pitchFamily="18" charset="0"/>
                <a:cs typeface="Times New Roman" panose="02020603050405020304" pitchFamily="18" charset="0"/>
              </a:rPr>
              <a:t>Number of Samples</a:t>
            </a:r>
          </a:p>
          <a:p>
            <a:r>
              <a:rPr lang="en-US" sz="2400" b="0" dirty="0" err="1">
                <a:latin typeface="Times New Roman" panose="02020603050405020304" pitchFamily="18" charset="0"/>
                <a:cs typeface="Times New Roman" panose="02020603050405020304" pitchFamily="18" charset="0"/>
              </a:rPr>
              <a:t>Carruth</a:t>
            </a:r>
            <a:r>
              <a:rPr lang="en-US" sz="2400" b="0" dirty="0">
                <a:latin typeface="Times New Roman" panose="02020603050405020304" pitchFamily="18" charset="0"/>
                <a:cs typeface="Times New Roman" panose="02020603050405020304" pitchFamily="18" charset="0"/>
              </a:rPr>
              <a:t> and Klee have given the following method for determining the number of samples: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0" dirty="0">
                <a:latin typeface="Times New Roman" panose="02020603050405020304" pitchFamily="18" charset="0"/>
                <a:cs typeface="Times New Roman" panose="02020603050405020304" pitchFamily="18" charset="0"/>
              </a:rPr>
              <a:t>Where -</a:t>
            </a:r>
          </a:p>
          <a:p>
            <a:r>
              <a:rPr lang="en-US" sz="2400" b="0" dirty="0">
                <a:latin typeface="Times New Roman" panose="02020603050405020304" pitchFamily="18" charset="0"/>
                <a:cs typeface="Times New Roman" panose="02020603050405020304" pitchFamily="18" charset="0"/>
              </a:rPr>
              <a:t>n = number of samples required</a:t>
            </a:r>
          </a:p>
          <a:p>
            <a:r>
              <a:rPr lang="en-US" sz="2400" b="0" dirty="0">
                <a:latin typeface="Times New Roman" panose="02020603050405020304" pitchFamily="18" charset="0"/>
                <a:cs typeface="Times New Roman" panose="02020603050405020304" pitchFamily="18" charset="0"/>
              </a:rPr>
              <a:t>Z = standard normal deviate for the confidence level desired</a:t>
            </a:r>
          </a:p>
          <a:p>
            <a:r>
              <a:rPr lang="en-US" sz="2400" b="0" dirty="0">
                <a:latin typeface="Times New Roman" panose="02020603050405020304" pitchFamily="18" charset="0"/>
                <a:cs typeface="Times New Roman" panose="02020603050405020304" pitchFamily="18" charset="0"/>
              </a:rPr>
              <a:t>S = estimated standard deviation (transformed basis)</a:t>
            </a:r>
          </a:p>
          <a:p>
            <a:r>
              <a:rPr lang="en-US" sz="2400" b="0" dirty="0">
                <a:latin typeface="Times New Roman" panose="02020603050405020304" pitchFamily="18" charset="0"/>
                <a:cs typeface="Times New Roman" panose="02020603050405020304" pitchFamily="18" charset="0"/>
              </a:rPr>
              <a:t>d = sensitivity (transformed basis)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988840"/>
            <a:ext cx="2011680" cy="1219200"/>
          </a:xfrm>
          <a:prstGeom prst="rect">
            <a:avLst/>
          </a:prstGeom>
          <a:solidFill>
            <a:schemeClr val="bg1"/>
          </a:solidFill>
          <a:ln>
            <a:solidFill>
              <a:schemeClr val="tx1"/>
            </a:solidFill>
          </a:ln>
          <a:effectLst/>
        </p:spPr>
      </p:pic>
    </p:spTree>
    <p:extLst>
      <p:ext uri="{BB962C8B-B14F-4D97-AF65-F5344CB8AC3E}">
        <p14:creationId xmlns:p14="http://schemas.microsoft.com/office/powerpoint/2010/main" val="2693479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METHODS OF SAMPLING</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3757" y="990600"/>
            <a:ext cx="8740731" cy="4813995"/>
          </a:xfrm>
        </p:spPr>
        <p:txBody>
          <a:bodyPr>
            <a:noAutofit/>
          </a:bodyPr>
          <a:lstStyle/>
          <a:p>
            <a:pPr marL="0" indent="0" algn="just">
              <a:buNone/>
            </a:pPr>
            <a:r>
              <a:rPr lang="en-US" sz="2400" b="1" dirty="0">
                <a:solidFill>
                  <a:srgbClr val="C00000"/>
                </a:solidFill>
                <a:latin typeface="Times New Roman" panose="02020603050405020304" pitchFamily="18" charset="0"/>
                <a:cs typeface="Times New Roman" panose="02020603050405020304" pitchFamily="18" charset="0"/>
              </a:rPr>
              <a:t>3. Physical Analysis</a:t>
            </a:r>
          </a:p>
          <a:p>
            <a:pPr algn="just"/>
            <a:r>
              <a:rPr lang="en-US" sz="2400" b="0" dirty="0">
                <a:latin typeface="Times New Roman" panose="02020603050405020304" pitchFamily="18" charset="0"/>
                <a:cs typeface="Times New Roman" panose="02020603050405020304" pitchFamily="18" charset="0"/>
              </a:rPr>
              <a:t>The sample so collected should be </a:t>
            </a:r>
            <a:r>
              <a:rPr lang="en-US" sz="2400" b="0" dirty="0">
                <a:solidFill>
                  <a:srgbClr val="FF0000"/>
                </a:solidFill>
                <a:latin typeface="Times New Roman" panose="02020603050405020304" pitchFamily="18" charset="0"/>
                <a:cs typeface="Times New Roman" panose="02020603050405020304" pitchFamily="18" charset="0"/>
              </a:rPr>
              <a:t>sorted</a:t>
            </a:r>
            <a:r>
              <a:rPr lang="en-US" sz="2400" b="0" dirty="0">
                <a:latin typeface="Times New Roman" panose="02020603050405020304" pitchFamily="18" charset="0"/>
                <a:cs typeface="Times New Roman" panose="02020603050405020304" pitchFamily="18" charset="0"/>
              </a:rPr>
              <a:t> out physically into various ingredients </a:t>
            </a:r>
            <a:r>
              <a:rPr lang="en-US" sz="2400" b="0" dirty="0">
                <a:solidFill>
                  <a:srgbClr val="FF0000"/>
                </a:solidFill>
                <a:latin typeface="Times New Roman" panose="02020603050405020304" pitchFamily="18" charset="0"/>
                <a:cs typeface="Times New Roman" panose="02020603050405020304" pitchFamily="18" charset="0"/>
              </a:rPr>
              <a:t>such as paper, glass, plastics, etc. on a sorting platform</a:t>
            </a:r>
            <a:r>
              <a:rPr lang="en-US" sz="2400" b="0" dirty="0">
                <a:latin typeface="Times New Roman" panose="02020603050405020304" pitchFamily="18" charset="0"/>
                <a:cs typeface="Times New Roman" panose="02020603050405020304" pitchFamily="18" charset="0"/>
              </a:rPr>
              <a:t>. </a:t>
            </a:r>
          </a:p>
          <a:p>
            <a:pPr algn="just"/>
            <a:r>
              <a:rPr lang="en-US" sz="2400" b="0" dirty="0">
                <a:latin typeface="Times New Roman" panose="02020603050405020304" pitchFamily="18" charset="0"/>
                <a:cs typeface="Times New Roman" panose="02020603050405020304" pitchFamily="18" charset="0"/>
              </a:rPr>
              <a:t>The individual components are separated, stored in bins and weighed. The weights are then expressed as a percent of the original sample.</a:t>
            </a:r>
          </a:p>
          <a:p>
            <a:pPr marL="0" indent="0" algn="just">
              <a:buNone/>
            </a:pPr>
            <a:r>
              <a:rPr lang="en-US" sz="2400" b="1" dirty="0">
                <a:solidFill>
                  <a:srgbClr val="C00000"/>
                </a:solidFill>
                <a:latin typeface="Times New Roman" panose="02020603050405020304" pitchFamily="18" charset="0"/>
                <a:cs typeface="Times New Roman" panose="02020603050405020304" pitchFamily="18" charset="0"/>
              </a:rPr>
              <a:t>4. Chemical Analysis</a:t>
            </a:r>
          </a:p>
          <a:p>
            <a:pPr algn="just"/>
            <a:r>
              <a:rPr lang="en-US" sz="2400" b="0" dirty="0">
                <a:latin typeface="Times New Roman" panose="02020603050405020304" pitchFamily="18" charset="0"/>
                <a:cs typeface="Times New Roman" panose="02020603050405020304" pitchFamily="18" charset="0"/>
              </a:rPr>
              <a:t>From the mass used for physical analysis a </a:t>
            </a:r>
            <a:r>
              <a:rPr lang="en-US" sz="2400" b="0" dirty="0">
                <a:solidFill>
                  <a:srgbClr val="FF0000"/>
                </a:solidFill>
                <a:latin typeface="Times New Roman" panose="02020603050405020304" pitchFamily="18" charset="0"/>
                <a:cs typeface="Times New Roman" panose="02020603050405020304" pitchFamily="18" charset="0"/>
              </a:rPr>
              <a:t>500 </a:t>
            </a:r>
            <a:r>
              <a:rPr lang="en-US" sz="2400" b="0" dirty="0" err="1">
                <a:solidFill>
                  <a:srgbClr val="FF0000"/>
                </a:solidFill>
                <a:latin typeface="Times New Roman" panose="02020603050405020304" pitchFamily="18" charset="0"/>
                <a:cs typeface="Times New Roman" panose="02020603050405020304" pitchFamily="18" charset="0"/>
              </a:rPr>
              <a:t>gms</a:t>
            </a:r>
            <a:r>
              <a:rPr lang="en-US" sz="2400" b="0" dirty="0">
                <a:solidFill>
                  <a:srgbClr val="FF0000"/>
                </a:solidFill>
                <a:latin typeface="Times New Roman" panose="02020603050405020304" pitchFamily="18" charset="0"/>
                <a:cs typeface="Times New Roman" panose="02020603050405020304" pitchFamily="18" charset="0"/>
              </a:rPr>
              <a:t> sample is taken for moisture determination and heated overnight at 100°C to obtain weight loss. </a:t>
            </a:r>
          </a:p>
          <a:p>
            <a:pPr algn="just"/>
            <a:r>
              <a:rPr lang="en-US" sz="2400" b="0" dirty="0">
                <a:latin typeface="Times New Roman" panose="02020603050405020304" pitchFamily="18" charset="0"/>
                <a:cs typeface="Times New Roman" panose="02020603050405020304" pitchFamily="18" charset="0"/>
              </a:rPr>
              <a:t>This loss is expressed as a percentage of total weight. </a:t>
            </a:r>
          </a:p>
          <a:p>
            <a:pPr algn="just"/>
            <a:r>
              <a:rPr lang="en-US" sz="2400" b="0" dirty="0">
                <a:latin typeface="Times New Roman" panose="02020603050405020304" pitchFamily="18" charset="0"/>
                <a:cs typeface="Times New Roman" panose="02020603050405020304" pitchFamily="18" charset="0"/>
              </a:rPr>
              <a:t>Normally moisture content is determined as soon as the sample is collected which helps in the choice of processing and disposal methods.</a:t>
            </a:r>
          </a:p>
          <a:p>
            <a:pPr marL="0" indent="0">
              <a:buNone/>
            </a:pPr>
            <a:endParaRPr lang="en-US" sz="2400" b="0" dirty="0">
              <a:latin typeface="Times New Roman" panose="02020603050405020304" pitchFamily="18" charset="0"/>
              <a:cs typeface="Times New Roman" panose="02020603050405020304" pitchFamily="18" charset="0"/>
            </a:endParaRPr>
          </a:p>
          <a:p>
            <a:pPr algn="just"/>
            <a:endParaRPr 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4706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METHODS OF SAMPLING</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3757" y="990600"/>
            <a:ext cx="8668723" cy="4813995"/>
          </a:xfrm>
        </p:spPr>
        <p:txBody>
          <a:bodyPr>
            <a:noAutofit/>
          </a:bodyPr>
          <a:lstStyle/>
          <a:p>
            <a:pPr marL="0" indent="0">
              <a:buNone/>
            </a:pPr>
            <a:r>
              <a:rPr lang="en-US" sz="2400" b="1" dirty="0">
                <a:solidFill>
                  <a:srgbClr val="C00000"/>
                </a:solidFill>
                <a:latin typeface="Times New Roman" panose="02020603050405020304" pitchFamily="18" charset="0"/>
                <a:cs typeface="Times New Roman" panose="02020603050405020304" pitchFamily="18" charset="0"/>
              </a:rPr>
              <a:t>5. Biological Analysis</a:t>
            </a:r>
          </a:p>
          <a:p>
            <a:r>
              <a:rPr lang="en-US" sz="2400" b="0" dirty="0">
                <a:latin typeface="Times New Roman" panose="02020603050405020304" pitchFamily="18" charset="0"/>
                <a:cs typeface="Times New Roman" panose="02020603050405020304" pitchFamily="18" charset="0"/>
              </a:rPr>
              <a:t>Refuse as it is produced does not normally contain human intestinal parasites. </a:t>
            </a:r>
          </a:p>
          <a:p>
            <a:r>
              <a:rPr lang="en-US" sz="2400" b="0" dirty="0">
                <a:latin typeface="Times New Roman" panose="02020603050405020304" pitchFamily="18" charset="0"/>
                <a:cs typeface="Times New Roman" panose="02020603050405020304" pitchFamily="18" charset="0"/>
              </a:rPr>
              <a:t>In India and other developing countries, it is common to find refuse lying at such points where it is liable to come in contact with material containing parasites.</a:t>
            </a:r>
          </a:p>
          <a:p>
            <a:r>
              <a:rPr lang="en-US" sz="2400" b="0" dirty="0">
                <a:latin typeface="Times New Roman" panose="02020603050405020304" pitchFamily="18" charset="0"/>
                <a:cs typeface="Times New Roman" panose="02020603050405020304" pitchFamily="18" charset="0"/>
              </a:rPr>
              <a:t>In cities, which do not have a sewerage system, night- soil is often deposited along with refuse which transmits parasites.</a:t>
            </a:r>
          </a:p>
          <a:p>
            <a:pPr marL="0" indent="0" algn="just">
              <a:buNone/>
            </a:pPr>
            <a:endParaRPr 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4706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IN" b="1" dirty="0">
                <a:solidFill>
                  <a:srgbClr val="0070C0"/>
                </a:solidFill>
                <a:latin typeface="Times New Roman" panose="02020603050405020304" pitchFamily="18" charset="0"/>
                <a:cs typeface="Times New Roman" panose="02020603050405020304" pitchFamily="18" charset="0"/>
              </a:rPr>
              <a:t>SOURCE POINTS OF SOLID WASTE</a:t>
            </a:r>
          </a:p>
        </p:txBody>
      </p:sp>
      <p:sp>
        <p:nvSpPr>
          <p:cNvPr id="3" name="Content Placeholder 2"/>
          <p:cNvSpPr>
            <a:spLocks noGrp="1"/>
          </p:cNvSpPr>
          <p:nvPr>
            <p:ph idx="1"/>
          </p:nvPr>
        </p:nvSpPr>
        <p:spPr>
          <a:xfrm>
            <a:off x="155575" y="1331640"/>
            <a:ext cx="8784976" cy="4813995"/>
          </a:xfrm>
        </p:spPr>
        <p:txBody>
          <a:bodyPr>
            <a:noAutofit/>
          </a:bodyPr>
          <a:lstStyle/>
          <a:p>
            <a:pPr marL="0" indent="0" algn="just"/>
            <a:r>
              <a:rPr lang="en-US" sz="2000" b="0" dirty="0">
                <a:solidFill>
                  <a:srgbClr val="C00000"/>
                </a:solidFill>
                <a:latin typeface="Times New Roman" panose="02020603050405020304" pitchFamily="18" charset="0"/>
                <a:cs typeface="Times New Roman" panose="02020603050405020304" pitchFamily="18" charset="0"/>
              </a:rPr>
              <a:t>Non point Source: </a:t>
            </a:r>
            <a:r>
              <a:rPr lang="en-US" sz="2000" b="0" dirty="0">
                <a:latin typeface="Times New Roman" panose="02020603050405020304" pitchFamily="18" charset="0"/>
                <a:cs typeface="Times New Roman" panose="02020603050405020304" pitchFamily="18" charset="0"/>
              </a:rPr>
              <a:t>It is an indirect way of pollution of environment. Ex: road side waste products which are not degradable. </a:t>
            </a:r>
          </a:p>
          <a:p>
            <a:pPr marL="0" indent="0" algn="just"/>
            <a:r>
              <a:rPr lang="en-US" sz="2000" b="0" dirty="0">
                <a:solidFill>
                  <a:srgbClr val="C00000"/>
                </a:solidFill>
                <a:latin typeface="Times New Roman" panose="02020603050405020304" pitchFamily="18" charset="0"/>
                <a:cs typeface="Times New Roman" panose="02020603050405020304" pitchFamily="18" charset="0"/>
              </a:rPr>
              <a:t>Point Source: </a:t>
            </a:r>
            <a:r>
              <a:rPr lang="en-US" sz="2000" b="0" dirty="0">
                <a:latin typeface="Times New Roman" panose="02020603050405020304" pitchFamily="18" charset="0"/>
                <a:cs typeface="Times New Roman" panose="02020603050405020304" pitchFamily="18" charset="0"/>
              </a:rPr>
              <a:t>When harmful substances are directly left out from places like households, commercial centers etc. </a:t>
            </a:r>
          </a:p>
        </p:txBody>
      </p:sp>
      <p:sp>
        <p:nvSpPr>
          <p:cNvPr id="4" name="AutoShape 2" descr="Garbage dumped on roadside near Gayathri Nag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Garbage dumped on roadside near Gayathri Naga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Garbage dumped on roadside near Gayathri Naga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Garbage dumped on roadside near Gayathri Naga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Garbage dumped on roadside near Gayathri Naga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6" name="Picture 14" descr="Illustration of various origins of point and nonpoint source pollution....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11129"/>
            <a:ext cx="6096000" cy="33850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19400" y="6396202"/>
            <a:ext cx="3733800" cy="369332"/>
          </a:xfrm>
          <a:prstGeom prst="rect">
            <a:avLst/>
          </a:prstGeom>
          <a:noFill/>
        </p:spPr>
        <p:txBody>
          <a:bodyPr wrap="square" rtlCol="0">
            <a:spAutoFit/>
          </a:bodyPr>
          <a:lstStyle/>
          <a:p>
            <a:pPr algn="ctr"/>
            <a:r>
              <a:rPr lang="en-US" b="1" dirty="0"/>
              <a:t>Fig:</a:t>
            </a:r>
            <a:r>
              <a:rPr lang="en-US" dirty="0"/>
              <a:t> Sources of pollution</a:t>
            </a:r>
          </a:p>
        </p:txBody>
      </p:sp>
    </p:spTree>
    <p:extLst>
      <p:ext uri="{BB962C8B-B14F-4D97-AF65-F5344CB8AC3E}">
        <p14:creationId xmlns:p14="http://schemas.microsoft.com/office/powerpoint/2010/main" val="2961308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864765"/>
          </a:xfrm>
        </p:spPr>
        <p:txBody>
          <a:bodyPr>
            <a:normAutofit/>
          </a:bodyPr>
          <a:lstStyle/>
          <a:p>
            <a:r>
              <a:rPr lang="en-IN" b="1" dirty="0">
                <a:solidFill>
                  <a:srgbClr val="0070C0"/>
                </a:solidFill>
                <a:latin typeface="Times New Roman" panose="02020603050405020304" pitchFamily="18" charset="0"/>
                <a:cs typeface="Times New Roman" panose="02020603050405020304" pitchFamily="18" charset="0"/>
              </a:rPr>
              <a:t>EFFECTS OF SOLID WASTE</a:t>
            </a:r>
          </a:p>
        </p:txBody>
      </p:sp>
      <p:sp>
        <p:nvSpPr>
          <p:cNvPr id="3" name="Content Placeholder 2"/>
          <p:cNvSpPr>
            <a:spLocks noGrp="1"/>
          </p:cNvSpPr>
          <p:nvPr>
            <p:ph idx="1"/>
          </p:nvPr>
        </p:nvSpPr>
        <p:spPr>
          <a:xfrm>
            <a:off x="152400" y="990600"/>
            <a:ext cx="8784976" cy="4813995"/>
          </a:xfrm>
        </p:spPr>
        <p:txBody>
          <a:bodyPr>
            <a:noAutofit/>
          </a:bodyPr>
          <a:lstStyle/>
          <a:p>
            <a:pPr algn="just"/>
            <a:r>
              <a:rPr lang="en-US" sz="2400" b="0" dirty="0">
                <a:latin typeface="Times New Roman" panose="02020603050405020304" pitchFamily="18" charset="0"/>
                <a:cs typeface="Times New Roman" panose="02020603050405020304" pitchFamily="18" charset="0"/>
              </a:rPr>
              <a:t>Municipal solid wastes heap up on the roads due to improper disposal system.</a:t>
            </a:r>
          </a:p>
          <a:p>
            <a:pPr algn="just"/>
            <a:r>
              <a:rPr lang="en-US" sz="2400" b="0" dirty="0">
                <a:latin typeface="Times New Roman" panose="02020603050405020304" pitchFamily="18" charset="0"/>
                <a:cs typeface="Times New Roman" panose="02020603050405020304" pitchFamily="18" charset="0"/>
              </a:rPr>
              <a:t> People clean their own houses and litter their immediate surroundings which affects the community including themselves.</a:t>
            </a:r>
          </a:p>
          <a:p>
            <a:pPr algn="just"/>
            <a:r>
              <a:rPr lang="en-US" sz="2400" b="0" dirty="0">
                <a:solidFill>
                  <a:srgbClr val="FF0000"/>
                </a:solidFill>
                <a:latin typeface="Times New Roman" panose="02020603050405020304" pitchFamily="18" charset="0"/>
                <a:cs typeface="Times New Roman" panose="02020603050405020304" pitchFamily="18" charset="0"/>
              </a:rPr>
              <a:t>This type of dumping allows biodegradable materials to decompose under uncontrolled and unhygienic conditions</a:t>
            </a:r>
            <a:r>
              <a:rPr lang="en-US" sz="2400" b="0" dirty="0">
                <a:latin typeface="Times New Roman" panose="02020603050405020304" pitchFamily="18" charset="0"/>
                <a:cs typeface="Times New Roman" panose="02020603050405020304" pitchFamily="18" charset="0"/>
              </a:rPr>
              <a:t>. </a:t>
            </a:r>
          </a:p>
          <a:p>
            <a:pPr algn="just"/>
            <a:endParaRPr lang="en-US" sz="2400" b="0" dirty="0">
              <a:latin typeface="Times New Roman" panose="02020603050405020304" pitchFamily="18" charset="0"/>
              <a:cs typeface="Times New Roman" panose="02020603050405020304" pitchFamily="18" charset="0"/>
            </a:endParaRPr>
          </a:p>
        </p:txBody>
      </p:sp>
      <p:pic>
        <p:nvPicPr>
          <p:cNvPr id="5122" name="Picture 2" descr="Roadside garbage dumping continues unchecked | Hubballi News - Times of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15" y="3397597"/>
            <a:ext cx="5799673" cy="27988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28351" y="6307022"/>
            <a:ext cx="426720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a:t>
            </a:r>
            <a:r>
              <a:rPr lang="en-US" sz="2000" dirty="0">
                <a:latin typeface="Times New Roman" panose="02020603050405020304" pitchFamily="18" charset="0"/>
                <a:cs typeface="Times New Roman" panose="02020603050405020304" pitchFamily="18" charset="0"/>
              </a:rPr>
              <a:t> Road side waste disposal</a:t>
            </a:r>
          </a:p>
        </p:txBody>
      </p:sp>
    </p:spTree>
    <p:extLst>
      <p:ext uri="{BB962C8B-B14F-4D97-AF65-F5344CB8AC3E}">
        <p14:creationId xmlns:p14="http://schemas.microsoft.com/office/powerpoint/2010/main" val="1971968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142881"/>
            <a:ext cx="8229600"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EFFECTS OF SOLID WASTE</a:t>
            </a:r>
          </a:p>
        </p:txBody>
      </p:sp>
      <p:sp>
        <p:nvSpPr>
          <p:cNvPr id="3" name="Content Placeholder 2"/>
          <p:cNvSpPr>
            <a:spLocks noGrp="1"/>
          </p:cNvSpPr>
          <p:nvPr>
            <p:ph idx="1"/>
          </p:nvPr>
        </p:nvSpPr>
        <p:spPr>
          <a:xfrm>
            <a:off x="179512" y="1022002"/>
            <a:ext cx="8784976" cy="4813995"/>
          </a:xfrm>
        </p:spPr>
        <p:txBody>
          <a:bodyPr>
            <a:noAutofit/>
          </a:bodyPr>
          <a:lstStyle/>
          <a:p>
            <a:pPr algn="just"/>
            <a:r>
              <a:rPr lang="en-US" sz="2400" b="0" dirty="0">
                <a:solidFill>
                  <a:srgbClr val="FF0000"/>
                </a:solidFill>
                <a:latin typeface="Times New Roman" panose="02020603050405020304" pitchFamily="18" charset="0"/>
                <a:cs typeface="Times New Roman" panose="02020603050405020304" pitchFamily="18" charset="0"/>
              </a:rPr>
              <a:t>This produces foul smell and breeds various types of insects and infectious organisms besides spoiling the aesthetics of the site</a:t>
            </a:r>
            <a:r>
              <a:rPr lang="en-US" sz="2400" b="0" dirty="0">
                <a:latin typeface="Times New Roman" panose="02020603050405020304" pitchFamily="18" charset="0"/>
                <a:cs typeface="Times New Roman" panose="02020603050405020304" pitchFamily="18" charset="0"/>
              </a:rPr>
              <a:t>. </a:t>
            </a:r>
          </a:p>
          <a:p>
            <a:pPr algn="just"/>
            <a:r>
              <a:rPr lang="en-US" sz="2400" b="0" dirty="0">
                <a:solidFill>
                  <a:srgbClr val="C00000"/>
                </a:solidFill>
                <a:latin typeface="Times New Roman" panose="02020603050405020304" pitchFamily="18" charset="0"/>
                <a:cs typeface="Times New Roman" panose="02020603050405020304" pitchFamily="18" charset="0"/>
              </a:rPr>
              <a:t>Industrial solid wastes</a:t>
            </a:r>
            <a:r>
              <a:rPr lang="en-US" sz="2400" b="0" dirty="0">
                <a:latin typeface="Times New Roman" panose="02020603050405020304" pitchFamily="18" charset="0"/>
                <a:cs typeface="Times New Roman" panose="02020603050405020304" pitchFamily="18" charset="0"/>
              </a:rPr>
              <a:t> are sources of toxic metals and hazardous wastes, which may spread on land and can </a:t>
            </a:r>
            <a:r>
              <a:rPr lang="en-US" sz="2400" b="0" dirty="0">
                <a:solidFill>
                  <a:srgbClr val="FF0000"/>
                </a:solidFill>
                <a:latin typeface="Times New Roman" panose="02020603050405020304" pitchFamily="18" charset="0"/>
                <a:cs typeface="Times New Roman" panose="02020603050405020304" pitchFamily="18" charset="0"/>
              </a:rPr>
              <a:t>cause changes in physicochemical and biological characteristics thereby affecting productivity of soils.</a:t>
            </a:r>
          </a:p>
          <a:p>
            <a:pPr marL="0" indent="0" algn="just">
              <a:buNone/>
            </a:pPr>
            <a:endParaRPr lang="en-US" sz="2400" b="0" dirty="0">
              <a:latin typeface="Times New Roman" panose="02020603050405020304" pitchFamily="18" charset="0"/>
              <a:cs typeface="Times New Roman" panose="02020603050405020304" pitchFamily="18" charset="0"/>
            </a:endParaRPr>
          </a:p>
        </p:txBody>
      </p:sp>
      <p:pic>
        <p:nvPicPr>
          <p:cNvPr id="1026" name="Picture 2" descr="Soil Related Constraints ::Industrial Was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199" y="3212976"/>
            <a:ext cx="6095999" cy="334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308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088" y="105074"/>
            <a:ext cx="8229600"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EFFECTS OF SOLID WASTE</a:t>
            </a:r>
          </a:p>
        </p:txBody>
      </p:sp>
      <p:sp>
        <p:nvSpPr>
          <p:cNvPr id="3" name="Content Placeholder 2"/>
          <p:cNvSpPr>
            <a:spLocks noGrp="1"/>
          </p:cNvSpPr>
          <p:nvPr>
            <p:ph idx="1"/>
          </p:nvPr>
        </p:nvSpPr>
        <p:spPr>
          <a:xfrm>
            <a:off x="152400" y="980854"/>
            <a:ext cx="8784976" cy="4813995"/>
          </a:xfrm>
        </p:spPr>
        <p:txBody>
          <a:bodyPr>
            <a:noAutofit/>
          </a:bodyPr>
          <a:lstStyle/>
          <a:p>
            <a:pPr algn="just">
              <a:buFont typeface="Arial" pitchFamily="34" charset="0"/>
              <a:buChar char="•"/>
            </a:pPr>
            <a:r>
              <a:rPr lang="en-US" sz="2400" b="0" dirty="0">
                <a:latin typeface="Times New Roman" panose="02020603050405020304" pitchFamily="18" charset="0"/>
                <a:cs typeface="Times New Roman" panose="02020603050405020304" pitchFamily="18" charset="0"/>
              </a:rPr>
              <a:t>Various types of wastes like cans, pesticides, cleaning solvents, batteries (zinc, lead or mercury), radioactive materials, plastics and e-waste are mixed up with paper, scraps and other non-toxic materials which could be recycled. Burning of some of these materials produces </a:t>
            </a:r>
            <a:r>
              <a:rPr lang="en-US" sz="2400" b="0" dirty="0">
                <a:solidFill>
                  <a:srgbClr val="FF0000"/>
                </a:solidFill>
                <a:latin typeface="Times New Roman" panose="02020603050405020304" pitchFamily="18" charset="0"/>
                <a:cs typeface="Times New Roman" panose="02020603050405020304" pitchFamily="18" charset="0"/>
              </a:rPr>
              <a:t>dioxins, furans and polychlorinated biphenyls (PCB) </a:t>
            </a:r>
            <a:r>
              <a:rPr lang="en-US" sz="2400" b="0" dirty="0">
                <a:latin typeface="Times New Roman" panose="02020603050405020304" pitchFamily="18" charset="0"/>
                <a:cs typeface="Times New Roman" panose="02020603050405020304" pitchFamily="18" charset="0"/>
              </a:rPr>
              <a:t>, which have the potential to cause various types of ailments including </a:t>
            </a:r>
            <a:r>
              <a:rPr lang="en-US" sz="2400" b="1" dirty="0">
                <a:solidFill>
                  <a:srgbClr val="FF0000"/>
                </a:solidFill>
                <a:latin typeface="Times New Roman" panose="02020603050405020304" pitchFamily="18" charset="0"/>
                <a:cs typeface="Times New Roman" panose="02020603050405020304" pitchFamily="18" charset="0"/>
              </a:rPr>
              <a:t>cancer</a:t>
            </a:r>
            <a:r>
              <a:rPr lang="en-US" sz="2400" b="0" dirty="0">
                <a:latin typeface="Times New Roman" panose="02020603050405020304" pitchFamily="18" charset="0"/>
                <a:cs typeface="Times New Roman" panose="02020603050405020304" pitchFamily="18" charset="0"/>
              </a:rPr>
              <a:t>.</a:t>
            </a:r>
          </a:p>
          <a:p>
            <a:pPr algn="just">
              <a:buFont typeface="Arial" pitchFamily="34" charset="0"/>
              <a:buChar char="•"/>
            </a:pPr>
            <a:endParaRPr lang="en-US" sz="2400" b="0" dirty="0">
              <a:latin typeface="Times New Roman" panose="02020603050405020304" pitchFamily="18" charset="0"/>
              <a:cs typeface="Times New Roman" panose="02020603050405020304" pitchFamily="18" charset="0"/>
            </a:endParaRPr>
          </a:p>
        </p:txBody>
      </p:sp>
      <p:pic>
        <p:nvPicPr>
          <p:cNvPr id="2050" name="Picture 2" descr="The Health Risks of Burning Waste in Lebanon | HR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767" y="3365090"/>
            <a:ext cx="5715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24200" y="6383594"/>
            <a:ext cx="3505200" cy="369332"/>
          </a:xfrm>
          <a:prstGeom prst="rect">
            <a:avLst/>
          </a:prstGeom>
          <a:noFill/>
        </p:spPr>
        <p:txBody>
          <a:bodyPr wrap="square" rtlCol="0">
            <a:spAutoFit/>
          </a:bodyPr>
          <a:lstStyle/>
          <a:p>
            <a:pPr algn="ctr"/>
            <a:r>
              <a:rPr lang="en-US" b="1" dirty="0"/>
              <a:t>Fig: </a:t>
            </a:r>
            <a:r>
              <a:rPr lang="en-US" dirty="0"/>
              <a:t>Burning of Solid Waste</a:t>
            </a:r>
            <a:endParaRPr lang="en-US" b="1" dirty="0"/>
          </a:p>
        </p:txBody>
      </p:sp>
    </p:spTree>
    <p:extLst>
      <p:ext uri="{BB962C8B-B14F-4D97-AF65-F5344CB8AC3E}">
        <p14:creationId xmlns:p14="http://schemas.microsoft.com/office/powerpoint/2010/main" val="2961308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291"/>
            <a:ext cx="7886700" cy="1325563"/>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EFFECTS OF SOLID WASTE</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66800"/>
            <a:ext cx="8229600" cy="5328592"/>
          </a:xfrm>
        </p:spPr>
        <p:txBody>
          <a:bodyPr>
            <a:normAutofit/>
          </a:bodyPr>
          <a:lstStyle/>
          <a:p>
            <a:pPr algn="just" fontAlgn="base">
              <a:buFont typeface="Arial" pitchFamily="34" charset="0"/>
              <a:buChar char="•"/>
            </a:pPr>
            <a:r>
              <a:rPr lang="en-US" sz="2400" b="0" dirty="0">
                <a:solidFill>
                  <a:srgbClr val="FF0000"/>
                </a:solidFill>
                <a:latin typeface="Times New Roman" panose="02020603050405020304" pitchFamily="18" charset="0"/>
                <a:cs typeface="Times New Roman" panose="02020603050405020304" pitchFamily="18" charset="0"/>
              </a:rPr>
              <a:t>Toxic substances may leach or percolate to contaminate the ground water</a:t>
            </a:r>
            <a:r>
              <a:rPr lang="en-US" sz="2400" b="0" dirty="0">
                <a:latin typeface="Times New Roman" panose="02020603050405020304" pitchFamily="18" charset="0"/>
                <a:cs typeface="Times New Roman" panose="02020603050405020304" pitchFamily="18" charset="0"/>
              </a:rPr>
              <a:t>. In refuse mixing, the hazardous wastes are mixed with garbage and other combustible wastes. This makes segregation and disposal all the more difficult and risky.</a:t>
            </a:r>
          </a:p>
        </p:txBody>
      </p:sp>
      <p:pic>
        <p:nvPicPr>
          <p:cNvPr id="4098" name="Picture 2" descr="Groundwater Pollution - South Sudan | Lack of adequate sanit… | Flickr"/>
          <p:cNvPicPr>
            <a:picLocks noChangeAspect="1" noChangeArrowheads="1"/>
          </p:cNvPicPr>
          <p:nvPr/>
        </p:nvPicPr>
        <p:blipFill rotWithShape="1">
          <a:blip r:embed="rId2">
            <a:extLst>
              <a:ext uri="{28A0092B-C50C-407E-A947-70E740481C1C}">
                <a14:useLocalDpi xmlns:a14="http://schemas.microsoft.com/office/drawing/2010/main" val="0"/>
              </a:ext>
            </a:extLst>
          </a:blip>
          <a:srcRect t="30719" b="-30720"/>
          <a:stretch/>
        </p:blipFill>
        <p:spPr bwMode="auto">
          <a:xfrm>
            <a:off x="1320800" y="2780928"/>
            <a:ext cx="65024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6324600"/>
            <a:ext cx="4267200" cy="646331"/>
          </a:xfrm>
          <a:prstGeom prst="rect">
            <a:avLst/>
          </a:prstGeom>
          <a:noFill/>
        </p:spPr>
        <p:txBody>
          <a:bodyPr wrap="square" rtlCol="0">
            <a:spAutoFit/>
          </a:bodyPr>
          <a:lstStyle/>
          <a:p>
            <a:pPr algn="ctr"/>
            <a:r>
              <a:rPr lang="en-US" b="1" dirty="0"/>
              <a:t>Fig: </a:t>
            </a:r>
            <a:r>
              <a:rPr lang="en-US" dirty="0"/>
              <a:t>Groundwater contamination</a:t>
            </a:r>
          </a:p>
          <a:p>
            <a:pPr algn="ctr"/>
            <a:endParaRPr lang="en-US" b="1" dirty="0"/>
          </a:p>
        </p:txBody>
      </p:sp>
    </p:spTree>
    <p:extLst>
      <p:ext uri="{BB962C8B-B14F-4D97-AF65-F5344CB8AC3E}">
        <p14:creationId xmlns:p14="http://schemas.microsoft.com/office/powerpoint/2010/main" val="1363792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0" y="1142984"/>
            <a:ext cx="8858280" cy="5286412"/>
          </a:xfrm>
        </p:spPr>
        <p:txBody>
          <a:bodyPr>
            <a:normAutofit/>
          </a:bodyPr>
          <a:lstStyle/>
          <a:p>
            <a:pPr algn="just"/>
            <a:r>
              <a:rPr lang="en-IN" dirty="0">
                <a:solidFill>
                  <a:schemeClr val="accent6"/>
                </a:solidFill>
                <a:latin typeface="Times New Roman" panose="02020603050405020304" pitchFamily="18" charset="0"/>
                <a:cs typeface="Times New Roman" panose="02020603050405020304" pitchFamily="18" charset="0"/>
              </a:rPr>
              <a:t>Prevention</a:t>
            </a:r>
            <a:r>
              <a:rPr lang="en-IN" dirty="0">
                <a:latin typeface="Times New Roman" panose="02020603050405020304" pitchFamily="18" charset="0"/>
                <a:cs typeface="Times New Roman" panose="02020603050405020304" pitchFamily="18" charset="0"/>
              </a:rPr>
              <a:t>: This strategy prevents wastes from ever being formed in the first place</a:t>
            </a:r>
          </a:p>
          <a:p>
            <a:pPr algn="just"/>
            <a:r>
              <a:rPr lang="en-IN" dirty="0">
                <a:solidFill>
                  <a:schemeClr val="accent6"/>
                </a:solidFill>
                <a:latin typeface="Times New Roman" panose="02020603050405020304" pitchFamily="18" charset="0"/>
                <a:cs typeface="Times New Roman" panose="02020603050405020304" pitchFamily="18" charset="0"/>
              </a:rPr>
              <a:t>Recycling / Resource recovery / Waste to energy</a:t>
            </a:r>
            <a:r>
              <a:rPr lang="en-IN" dirty="0">
                <a:solidFill>
                  <a:srgbClr val="C0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Recycling and reuse of materials, the recovery of certain wastes for reuse, and the conversion of certain types waste into useful energy such as heat, electricity, and hot water are strategies which recover and offset costs for overall waste management.</a:t>
            </a:r>
          </a:p>
          <a:p>
            <a:pPr algn="just"/>
            <a:r>
              <a:rPr lang="en-IN" dirty="0">
                <a:solidFill>
                  <a:schemeClr val="accent6"/>
                </a:solidFill>
                <a:latin typeface="Times New Roman" panose="02020603050405020304" pitchFamily="18" charset="0"/>
                <a:cs typeface="Times New Roman" panose="02020603050405020304" pitchFamily="18" charset="0"/>
              </a:rPr>
              <a:t>Treatment</a:t>
            </a:r>
            <a:r>
              <a:rPr lang="en-IN" dirty="0">
                <a:solidFill>
                  <a:srgbClr val="C0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When wastes cannot be prevented or minimized through reuse or recycling, then we need to pursue strategies aimed at reducing volumes and/or toxicity.  Treatment technologies are process that focus on stabilization of wastes, reducing toxicity, reducing volume before ultimate disposal, or in some cases creating limited-use by-products.</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905"/>
            <a:ext cx="8229600" cy="1143000"/>
          </a:xfrm>
        </p:spPr>
        <p:txBody>
          <a:bodyPr>
            <a:noAutofit/>
          </a:bodyPr>
          <a:lstStyle/>
          <a:p>
            <a:r>
              <a:rPr lang="en-IN" dirty="0">
                <a:solidFill>
                  <a:srgbClr val="0070C0"/>
                </a:solidFill>
                <a:latin typeface="Times New Roman" panose="02020603050405020304" pitchFamily="18" charset="0"/>
                <a:cs typeface="Times New Roman" panose="02020603050405020304" pitchFamily="18" charset="0"/>
              </a:rPr>
              <a:t>CASE STUDY: STATUS OF WASTE GENERATION IN BANGALORE</a:t>
            </a:r>
          </a:p>
        </p:txBody>
      </p:sp>
      <p:sp>
        <p:nvSpPr>
          <p:cNvPr id="3" name="Content Placeholder 2"/>
          <p:cNvSpPr>
            <a:spLocks noGrp="1"/>
          </p:cNvSpPr>
          <p:nvPr>
            <p:ph idx="1"/>
          </p:nvPr>
        </p:nvSpPr>
        <p:spPr>
          <a:xfrm>
            <a:off x="152400" y="1371600"/>
            <a:ext cx="8784976" cy="4813995"/>
          </a:xfrm>
        </p:spPr>
        <p:txBody>
          <a:bodyPr>
            <a:noAutofit/>
          </a:bodyPr>
          <a:lstStyle/>
          <a:p>
            <a:pPr algn="just"/>
            <a:r>
              <a:rPr lang="en-US" sz="2400" b="0" dirty="0">
                <a:latin typeface="Times New Roman" panose="02020603050405020304" pitchFamily="18" charset="0"/>
                <a:cs typeface="Times New Roman" panose="02020603050405020304" pitchFamily="18" charset="0"/>
              </a:rPr>
              <a:t>The Bengaluru Metropolitan Area covers an area of </a:t>
            </a:r>
            <a:r>
              <a:rPr lang="en-US" sz="2400" b="0" dirty="0">
                <a:solidFill>
                  <a:srgbClr val="FF0000"/>
                </a:solidFill>
                <a:latin typeface="Times New Roman" panose="02020603050405020304" pitchFamily="18" charset="0"/>
                <a:cs typeface="Times New Roman" panose="02020603050405020304" pitchFamily="18" charset="0"/>
              </a:rPr>
              <a:t>1258 sq. km and is the fifth largest city in India. </a:t>
            </a:r>
          </a:p>
          <a:p>
            <a:pPr algn="just"/>
            <a:r>
              <a:rPr lang="en-US" sz="2400" b="0" dirty="0">
                <a:latin typeface="Times New Roman" panose="02020603050405020304" pitchFamily="18" charset="0"/>
                <a:cs typeface="Times New Roman" panose="02020603050405020304" pitchFamily="18" charset="0"/>
              </a:rPr>
              <a:t>However, with an increased population level, rapid economic growth, and a rise in community living standard, the generation rate of MSW in metropolitan cities accelerates. </a:t>
            </a:r>
          </a:p>
          <a:p>
            <a:pPr algn="just"/>
            <a:r>
              <a:rPr lang="en-US" sz="2400" b="0" dirty="0">
                <a:latin typeface="Times New Roman" panose="02020603050405020304" pitchFamily="18" charset="0"/>
                <a:cs typeface="Times New Roman" panose="02020603050405020304" pitchFamily="18" charset="0"/>
              </a:rPr>
              <a:t>The local authorities are struggling to provide the proper solid waste management system to a satisfactory level. </a:t>
            </a:r>
          </a:p>
          <a:p>
            <a:pPr algn="just"/>
            <a:r>
              <a:rPr lang="en-US" sz="2400" b="0" dirty="0">
                <a:latin typeface="Times New Roman" panose="02020603050405020304" pitchFamily="18" charset="0"/>
                <a:cs typeface="Times New Roman" panose="02020603050405020304" pitchFamily="18" charset="0"/>
              </a:rPr>
              <a:t>Recently the authorities have taken initiatives and measures to organize the MSWM sector.</a:t>
            </a:r>
          </a:p>
        </p:txBody>
      </p:sp>
    </p:spTree>
    <p:extLst>
      <p:ext uri="{BB962C8B-B14F-4D97-AF65-F5344CB8AC3E}">
        <p14:creationId xmlns:p14="http://schemas.microsoft.com/office/powerpoint/2010/main" val="2596653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
            <a:ext cx="8229600" cy="1143000"/>
          </a:xfrm>
        </p:spPr>
        <p:txBody>
          <a:bodyPr>
            <a:noAutofit/>
          </a:bodyPr>
          <a:lstStyle/>
          <a:p>
            <a:r>
              <a:rPr lang="en-IN" dirty="0">
                <a:solidFill>
                  <a:srgbClr val="0070C0"/>
                </a:solidFill>
                <a:latin typeface="Times New Roman" panose="02020603050405020304" pitchFamily="18" charset="0"/>
                <a:cs typeface="Times New Roman" panose="02020603050405020304" pitchFamily="18" charset="0"/>
              </a:rPr>
              <a:t>CASE STUDY: STATUS OF WASTE GENERATION IN BANGALORE</a:t>
            </a:r>
          </a:p>
        </p:txBody>
      </p:sp>
      <p:sp>
        <p:nvSpPr>
          <p:cNvPr id="3" name="Content Placeholder 2"/>
          <p:cNvSpPr>
            <a:spLocks noGrp="1"/>
          </p:cNvSpPr>
          <p:nvPr>
            <p:ph idx="1"/>
          </p:nvPr>
        </p:nvSpPr>
        <p:spPr>
          <a:xfrm>
            <a:off x="179512" y="1196752"/>
            <a:ext cx="8821644" cy="5232644"/>
          </a:xfrm>
        </p:spPr>
        <p:txBody>
          <a:bodyPr>
            <a:noAutofit/>
          </a:bodyPr>
          <a:lstStyle/>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WASTE GENERATION: </a:t>
            </a:r>
          </a:p>
          <a:p>
            <a:pPr algn="just"/>
            <a:r>
              <a:rPr lang="en-US" sz="2400" b="0" dirty="0">
                <a:latin typeface="Times New Roman" panose="02020603050405020304" pitchFamily="18" charset="0"/>
                <a:cs typeface="Times New Roman" panose="02020603050405020304" pitchFamily="18" charset="0"/>
              </a:rPr>
              <a:t>At present, 10% of solid waste is recycled in Bengaluru and the </a:t>
            </a:r>
            <a:r>
              <a:rPr lang="en-US" sz="2400" b="0" dirty="0">
                <a:solidFill>
                  <a:srgbClr val="FF0000"/>
                </a:solidFill>
                <a:latin typeface="Times New Roman" panose="02020603050405020304" pitchFamily="18" charset="0"/>
                <a:cs typeface="Times New Roman" panose="02020603050405020304" pitchFamily="18" charset="0"/>
              </a:rPr>
              <a:t>waste generation rate is 0.4–0.6 kg/capita/day. </a:t>
            </a:r>
          </a:p>
          <a:p>
            <a:pPr algn="just"/>
            <a:r>
              <a:rPr lang="en-US" sz="2400" b="0" dirty="0">
                <a:latin typeface="Times New Roman" panose="02020603050405020304" pitchFamily="18" charset="0"/>
                <a:cs typeface="Times New Roman" panose="02020603050405020304" pitchFamily="18" charset="0"/>
              </a:rPr>
              <a:t>The proposed waste generation rate is about </a:t>
            </a:r>
            <a:r>
              <a:rPr lang="en-US" sz="2400" b="0" dirty="0">
                <a:solidFill>
                  <a:srgbClr val="FF0000"/>
                </a:solidFill>
                <a:latin typeface="Times New Roman" panose="02020603050405020304" pitchFamily="18" charset="0"/>
                <a:cs typeface="Times New Roman" panose="02020603050405020304" pitchFamily="18" charset="0"/>
              </a:rPr>
              <a:t>0.5 kg/capita/day </a:t>
            </a:r>
            <a:r>
              <a:rPr lang="en-US" sz="2400" b="0" dirty="0">
                <a:latin typeface="Times New Roman" panose="02020603050405020304" pitchFamily="18" charset="0"/>
                <a:cs typeface="Times New Roman" panose="02020603050405020304" pitchFamily="18" charset="0"/>
              </a:rPr>
              <a:t>in Bengaluru. Since 1990, the composition of India’s urban wastes has changed drastically. </a:t>
            </a:r>
          </a:p>
          <a:p>
            <a:pPr algn="just"/>
            <a:r>
              <a:rPr lang="en-US" sz="2400" b="0" dirty="0">
                <a:latin typeface="Times New Roman" panose="02020603050405020304" pitchFamily="18" charset="0"/>
                <a:cs typeface="Times New Roman" panose="02020603050405020304" pitchFamily="18" charset="0"/>
              </a:rPr>
              <a:t>At present, </a:t>
            </a:r>
            <a:r>
              <a:rPr lang="en-US" sz="2400" b="0" dirty="0">
                <a:solidFill>
                  <a:srgbClr val="FF0000"/>
                </a:solidFill>
                <a:latin typeface="Times New Roman" panose="02020603050405020304" pitchFamily="18" charset="0"/>
                <a:cs typeface="Times New Roman" panose="02020603050405020304" pitchFamily="18" charset="0"/>
              </a:rPr>
              <a:t>the waste generation is about 5000 metric tons</a:t>
            </a:r>
            <a:r>
              <a:rPr lang="en-US" sz="2400" b="0" dirty="0">
                <a:latin typeface="Times New Roman" panose="02020603050405020304" pitchFamily="18" charset="0"/>
                <a:cs typeface="Times New Roman" panose="02020603050405020304" pitchFamily="18" charset="0"/>
              </a:rPr>
              <a:t>, and waste generation is likely to grow over the coming years. </a:t>
            </a:r>
          </a:p>
          <a:p>
            <a:pPr algn="just"/>
            <a:r>
              <a:rPr lang="en-US" sz="2400" b="0" dirty="0">
                <a:latin typeface="Times New Roman" panose="02020603050405020304" pitchFamily="18" charset="0"/>
                <a:cs typeface="Times New Roman" panose="02020603050405020304" pitchFamily="18" charset="0"/>
              </a:rPr>
              <a:t>Going by the present trend of increase in the quantity of waste, the </a:t>
            </a:r>
            <a:r>
              <a:rPr lang="en-US" sz="2400" b="0" dirty="0">
                <a:solidFill>
                  <a:srgbClr val="FF0000"/>
                </a:solidFill>
                <a:latin typeface="Times New Roman" panose="02020603050405020304" pitchFamily="18" charset="0"/>
                <a:cs typeface="Times New Roman" panose="02020603050405020304" pitchFamily="18" charset="0"/>
              </a:rPr>
              <a:t>waste quantity projected is 11175 metric tons by the year 2033</a:t>
            </a:r>
          </a:p>
        </p:txBody>
      </p:sp>
    </p:spTree>
    <p:extLst>
      <p:ext uri="{BB962C8B-B14F-4D97-AF65-F5344CB8AC3E}">
        <p14:creationId xmlns:p14="http://schemas.microsoft.com/office/powerpoint/2010/main" val="1981054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
            <a:ext cx="8229600" cy="1143000"/>
          </a:xfrm>
        </p:spPr>
        <p:txBody>
          <a:bodyPr>
            <a:noAutofit/>
          </a:bodyPr>
          <a:lstStyle/>
          <a:p>
            <a:r>
              <a:rPr lang="en-IN" dirty="0">
                <a:solidFill>
                  <a:srgbClr val="0070C0"/>
                </a:solidFill>
                <a:latin typeface="Times New Roman" panose="02020603050405020304" pitchFamily="18" charset="0"/>
                <a:cs typeface="Times New Roman" panose="02020603050405020304" pitchFamily="18" charset="0"/>
              </a:rPr>
              <a:t>CASE STUDY: STATUS OF WASTE GENERATION IN BANGALORE</a:t>
            </a:r>
          </a:p>
        </p:txBody>
      </p:sp>
      <p:sp>
        <p:nvSpPr>
          <p:cNvPr id="3" name="Content Placeholder 2"/>
          <p:cNvSpPr>
            <a:spLocks noGrp="1"/>
          </p:cNvSpPr>
          <p:nvPr>
            <p:ph idx="1"/>
          </p:nvPr>
        </p:nvSpPr>
        <p:spPr>
          <a:xfrm>
            <a:off x="179512" y="1196752"/>
            <a:ext cx="8784976" cy="4813995"/>
          </a:xfrm>
        </p:spPr>
        <p:txBody>
          <a:bodyPr>
            <a:noAutofit/>
          </a:bodyPr>
          <a:lstStyle/>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WASTE COMPOSITION:</a:t>
            </a:r>
          </a:p>
          <a:p>
            <a:pPr algn="just"/>
            <a:r>
              <a:rPr lang="en-US" sz="2400" b="0" dirty="0">
                <a:latin typeface="Times New Roman" panose="02020603050405020304" pitchFamily="18" charset="0"/>
                <a:cs typeface="Times New Roman" panose="02020603050405020304" pitchFamily="18" charset="0"/>
              </a:rPr>
              <a:t>The changes in the composition of MSW should form essential criteria for any waste management system. </a:t>
            </a:r>
          </a:p>
          <a:p>
            <a:pPr algn="just"/>
            <a:r>
              <a:rPr lang="en-US" sz="2400" b="0" dirty="0">
                <a:latin typeface="Times New Roman" panose="02020603050405020304" pitchFamily="18" charset="0"/>
                <a:cs typeface="Times New Roman" panose="02020603050405020304" pitchFamily="18" charset="0"/>
              </a:rPr>
              <a:t>Hence, the data available on the composition of the waste from different sources over the years have been collected and analyzed. </a:t>
            </a:r>
          </a:p>
          <a:p>
            <a:pPr algn="just"/>
            <a:r>
              <a:rPr lang="en-US" sz="2400" b="0" dirty="0">
                <a:latin typeface="Times New Roman" panose="02020603050405020304" pitchFamily="18" charset="0"/>
                <a:cs typeface="Times New Roman" panose="02020603050405020304" pitchFamily="18" charset="0"/>
              </a:rPr>
              <a:t>With the increase in urbanization and change in food habits and lifestyle, the amount of MSW has been multiplying, and there is variation in waste composition.</a:t>
            </a:r>
          </a:p>
          <a:p>
            <a:pPr algn="just"/>
            <a:r>
              <a:rPr lang="en-US" sz="2400" b="0" dirty="0">
                <a:latin typeface="Times New Roman" panose="02020603050405020304" pitchFamily="18" charset="0"/>
                <a:cs typeface="Times New Roman" panose="02020603050405020304" pitchFamily="18" charset="0"/>
              </a:rPr>
              <a:t>Variation in MSW composition from 1999 to 2013 in Bengaluru City is shown in the next figure. </a:t>
            </a:r>
          </a:p>
        </p:txBody>
      </p:sp>
    </p:spTree>
    <p:extLst>
      <p:ext uri="{BB962C8B-B14F-4D97-AF65-F5344CB8AC3E}">
        <p14:creationId xmlns:p14="http://schemas.microsoft.com/office/powerpoint/2010/main" val="1981054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Autofit/>
          </a:bodyPr>
          <a:lstStyle/>
          <a:p>
            <a:r>
              <a:rPr lang="en-IN" b="1" dirty="0">
                <a:solidFill>
                  <a:srgbClr val="0070C0"/>
                </a:solidFill>
              </a:rPr>
              <a:t>CASE STUDY: STATUS OF WASTE GENERATION IN BANGALORE</a:t>
            </a:r>
            <a:endParaRPr lang="en-IN" b="1" dirty="0">
              <a:solidFill>
                <a:srgbClr val="0070C0"/>
              </a:solidFill>
              <a:latin typeface="Bahnschrift SemiBold Condensed" pitchFamily="34" charset="0"/>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95400" y="1143000"/>
            <a:ext cx="654762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95600" y="6389132"/>
            <a:ext cx="4114800" cy="369332"/>
          </a:xfrm>
          <a:prstGeom prst="rect">
            <a:avLst/>
          </a:prstGeom>
          <a:noFill/>
        </p:spPr>
        <p:txBody>
          <a:bodyPr wrap="square" rtlCol="0">
            <a:spAutoFit/>
          </a:bodyPr>
          <a:lstStyle/>
          <a:p>
            <a:r>
              <a:rPr lang="en-US" b="1" dirty="0"/>
              <a:t>Fig: </a:t>
            </a:r>
            <a:r>
              <a:rPr lang="en-US" dirty="0"/>
              <a:t>Bangalore’s urban waste composition</a:t>
            </a:r>
          </a:p>
        </p:txBody>
      </p:sp>
    </p:spTree>
    <p:extLst>
      <p:ext uri="{BB962C8B-B14F-4D97-AF65-F5344CB8AC3E}">
        <p14:creationId xmlns:p14="http://schemas.microsoft.com/office/powerpoint/2010/main" val="1981054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Autofit/>
          </a:bodyPr>
          <a:lstStyle/>
          <a:p>
            <a:r>
              <a:rPr lang="en-IN" dirty="0">
                <a:solidFill>
                  <a:srgbClr val="0070C0"/>
                </a:solidFill>
                <a:latin typeface="Times New Roman" panose="02020603050405020304" pitchFamily="18" charset="0"/>
                <a:cs typeface="Times New Roman" panose="02020603050405020304" pitchFamily="18" charset="0"/>
              </a:rPr>
              <a:t>CASE STUDY: STATUS OF WASTE GENERATION IN BANGALORE</a:t>
            </a: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400" b="0" dirty="0">
                <a:latin typeface="Times New Roman" panose="02020603050405020304" pitchFamily="18" charset="0"/>
                <a:cs typeface="Times New Roman" panose="02020603050405020304" pitchFamily="18" charset="0"/>
              </a:rPr>
              <a:t>Data available on the composition of the waste from different sources over the years has been collected and analyzed. The data presented in the table was statistically analyzed to get the variations of a different type of waste in rapidly growing cities like Bangalore.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6" y="3124200"/>
            <a:ext cx="9095154" cy="2948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28662" y="6072206"/>
            <a:ext cx="7543800" cy="646331"/>
          </a:xfrm>
          <a:prstGeom prst="rect">
            <a:avLst/>
          </a:prstGeom>
          <a:noFill/>
        </p:spPr>
        <p:txBody>
          <a:bodyPr wrap="square" rtlCol="0">
            <a:spAutoFit/>
          </a:bodyPr>
          <a:lstStyle/>
          <a:p>
            <a:pPr algn="ctr"/>
            <a:r>
              <a:rPr lang="en-US" b="1" dirty="0"/>
              <a:t>Table: </a:t>
            </a:r>
            <a:r>
              <a:rPr lang="en-US" dirty="0"/>
              <a:t>Variations in MSW composition in Bangalore City from 1999 to 2013.</a:t>
            </a:r>
          </a:p>
          <a:p>
            <a:pPr algn="ctr"/>
            <a:r>
              <a:rPr lang="en-US" b="1" dirty="0"/>
              <a:t>*</a:t>
            </a:r>
            <a:r>
              <a:rPr lang="en-US" dirty="0"/>
              <a:t>All components of MSW are expressed in %.</a:t>
            </a:r>
            <a:endParaRPr lang="en-US" b="1" dirty="0"/>
          </a:p>
        </p:txBody>
      </p:sp>
    </p:spTree>
    <p:extLst>
      <p:ext uri="{BB962C8B-B14F-4D97-AF65-F5344CB8AC3E}">
        <p14:creationId xmlns:p14="http://schemas.microsoft.com/office/powerpoint/2010/main" val="1981054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71462"/>
            <a:ext cx="8928992" cy="1143000"/>
          </a:xfrm>
        </p:spPr>
        <p:txBody>
          <a:bodyPr>
            <a:noAutofit/>
          </a:bodyPr>
          <a:lstStyle/>
          <a:p>
            <a:r>
              <a:rPr lang="en-IN" dirty="0">
                <a:solidFill>
                  <a:srgbClr val="0070C0"/>
                </a:solidFill>
                <a:latin typeface="Times New Roman" panose="02020603050405020304" pitchFamily="18" charset="0"/>
                <a:cs typeface="Times New Roman" panose="02020603050405020304" pitchFamily="18" charset="0"/>
              </a:rPr>
              <a:t>PUBLIC AWARENESS AND PRACTICES IN WASTE MANAGEMENT </a:t>
            </a:r>
          </a:p>
        </p:txBody>
      </p:sp>
      <p:sp>
        <p:nvSpPr>
          <p:cNvPr id="3" name="Content Placeholder 2"/>
          <p:cNvSpPr>
            <a:spLocks noGrp="1"/>
          </p:cNvSpPr>
          <p:nvPr>
            <p:ph idx="1"/>
          </p:nvPr>
        </p:nvSpPr>
        <p:spPr>
          <a:xfrm>
            <a:off x="179512" y="1196752"/>
            <a:ext cx="8784976" cy="4813995"/>
          </a:xfrm>
        </p:spPr>
        <p:txBody>
          <a:bodyPr>
            <a:noAutofit/>
          </a:bodyPr>
          <a:lstStyle/>
          <a:p>
            <a:pPr algn="just"/>
            <a:r>
              <a:rPr lang="en-US" sz="2400" dirty="0">
                <a:latin typeface="Times New Roman" panose="02020603050405020304" pitchFamily="18" charset="0"/>
                <a:cs typeface="Times New Roman" panose="02020603050405020304" pitchFamily="18" charset="0"/>
              </a:rPr>
              <a:t>Unless reduction of waste and recycling is more, environment will deteriorate putting public health at greater risk.</a:t>
            </a:r>
          </a:p>
          <a:p>
            <a:pPr algn="just"/>
            <a:r>
              <a:rPr lang="en-US" sz="2400" dirty="0">
                <a:latin typeface="Times New Roman" panose="02020603050405020304" pitchFamily="18" charset="0"/>
                <a:cs typeface="Times New Roman" panose="02020603050405020304" pitchFamily="18" charset="0"/>
              </a:rPr>
              <a:t>By segregating waste at source as an individual, a household, an institution, a shop or establishment and hand it over for collection, transport and environmentally safe disposal will automatically improve the waste management process</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191000"/>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806" y="4162897"/>
            <a:ext cx="2776824"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261" y="4191000"/>
            <a:ext cx="2325210" cy="1847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285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28992" cy="1143000"/>
          </a:xfrm>
        </p:spPr>
        <p:txBody>
          <a:bodyPr>
            <a:noAutofit/>
          </a:bodyPr>
          <a:lstStyle/>
          <a:p>
            <a:r>
              <a:rPr lang="en-IN" dirty="0">
                <a:solidFill>
                  <a:srgbClr val="0070C0"/>
                </a:solidFill>
                <a:latin typeface="Times New Roman" panose="02020603050405020304" pitchFamily="18" charset="0"/>
                <a:cs typeface="Times New Roman" panose="02020603050405020304" pitchFamily="18" charset="0"/>
              </a:rPr>
              <a:t>PUBLIC AWARENESS AND PRACTICES IN WASTE MANAGEMENT </a:t>
            </a:r>
          </a:p>
        </p:txBody>
      </p:sp>
      <p:sp>
        <p:nvSpPr>
          <p:cNvPr id="3" name="Content Placeholder 2"/>
          <p:cNvSpPr>
            <a:spLocks noGrp="1"/>
          </p:cNvSpPr>
          <p:nvPr>
            <p:ph idx="1"/>
          </p:nvPr>
        </p:nvSpPr>
        <p:spPr>
          <a:xfrm>
            <a:off x="0" y="1143000"/>
            <a:ext cx="4357686" cy="5438780"/>
          </a:xfrm>
        </p:spPr>
        <p:txBody>
          <a:bodyPr>
            <a:noAutofit/>
          </a:bodyPr>
          <a:lstStyle/>
          <a:p>
            <a:pPr algn="just"/>
            <a:r>
              <a:rPr lang="en-US" sz="2000" b="0" dirty="0">
                <a:latin typeface="Times New Roman" panose="02020603050405020304" pitchFamily="18" charset="0"/>
                <a:cs typeface="Times New Roman" panose="02020603050405020304" pitchFamily="18" charset="0"/>
              </a:rPr>
              <a:t>Most of the materials in waste are recyclable, When waste is not segregated, it is difficult to pick out these materials for recycling.</a:t>
            </a:r>
          </a:p>
          <a:p>
            <a:pPr algn="just"/>
            <a:r>
              <a:rPr lang="en-US" sz="2000" b="0" dirty="0">
                <a:latin typeface="Times New Roman" panose="02020603050405020304" pitchFamily="18" charset="0"/>
                <a:cs typeface="Times New Roman" panose="02020603050405020304" pitchFamily="18" charset="0"/>
              </a:rPr>
              <a:t> This leads to a lot of wastage of valuable resources</a:t>
            </a:r>
          </a:p>
          <a:p>
            <a:pPr algn="just"/>
            <a:r>
              <a:rPr lang="en-US" sz="2000" b="0" dirty="0">
                <a:latin typeface="Times New Roman" panose="02020603050405020304" pitchFamily="18" charset="0"/>
                <a:cs typeface="Times New Roman" panose="02020603050405020304" pitchFamily="18" charset="0"/>
              </a:rPr>
              <a:t>Waste that is not segregated and lying in mixed up form at dumps , contaminates ground water and releases highly flammable methane an extremely potent greenhouse gas, over 20 times more effective at trapping heat in the atmosphere than carbon dioxide. </a:t>
            </a:r>
          </a:p>
          <a:p>
            <a:endParaRPr lang="en-US" sz="2400" b="0" dirty="0">
              <a:latin typeface="Times New Roman" panose="02020603050405020304" pitchFamily="18" charset="0"/>
              <a:cs typeface="Times New Roman" panose="02020603050405020304" pitchFamily="18" charset="0"/>
            </a:endParaRPr>
          </a:p>
        </p:txBody>
      </p:sp>
      <p:pic>
        <p:nvPicPr>
          <p:cNvPr id="5121" name="Picture 1" descr="C:\Users\dell\Downloads\Solid-Waste-Management-1000x6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1714488"/>
            <a:ext cx="4333568" cy="292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954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28992" cy="1143000"/>
          </a:xfrm>
        </p:spPr>
        <p:txBody>
          <a:bodyPr>
            <a:noAutofit/>
          </a:bodyPr>
          <a:lstStyle/>
          <a:p>
            <a:r>
              <a:rPr lang="en-IN" dirty="0">
                <a:solidFill>
                  <a:srgbClr val="0070C0"/>
                </a:solidFill>
                <a:latin typeface="Times New Roman" panose="02020603050405020304" pitchFamily="18" charset="0"/>
                <a:cs typeface="Times New Roman" panose="02020603050405020304" pitchFamily="18" charset="0"/>
              </a:rPr>
              <a:t>PUBLIC AWARENESS AND PRACTICES IN WASTE MANAGEMENT </a:t>
            </a:r>
          </a:p>
        </p:txBody>
      </p:sp>
      <p:sp>
        <p:nvSpPr>
          <p:cNvPr id="3" name="Content Placeholder 2"/>
          <p:cNvSpPr>
            <a:spLocks noGrp="1"/>
          </p:cNvSpPr>
          <p:nvPr>
            <p:ph idx="1"/>
          </p:nvPr>
        </p:nvSpPr>
        <p:spPr>
          <a:xfrm>
            <a:off x="179512" y="1196752"/>
            <a:ext cx="8784976" cy="4813995"/>
          </a:xfrm>
        </p:spPr>
        <p:txBody>
          <a:bodyPr>
            <a:noAutofit/>
          </a:bodyPr>
          <a:lstStyle/>
          <a:p>
            <a:pPr algn="just"/>
            <a:r>
              <a:rPr lang="en-US" sz="2200" b="0" dirty="0">
                <a:latin typeface="Times New Roman" panose="02020603050405020304" pitchFamily="18" charset="0"/>
                <a:cs typeface="Times New Roman" panose="02020603050405020304" pitchFamily="18" charset="0"/>
              </a:rPr>
              <a:t>Increased methane emissions enhances the greenhouse effect, trapping of heat within the Earth's atmosphere, contributing to global warming</a:t>
            </a:r>
          </a:p>
          <a:p>
            <a:pPr algn="just"/>
            <a:r>
              <a:rPr lang="en-US" sz="2200" b="0" dirty="0">
                <a:latin typeface="Times New Roman" panose="02020603050405020304" pitchFamily="18" charset="0"/>
                <a:cs typeface="Times New Roman" panose="02020603050405020304" pitchFamily="18" charset="0"/>
              </a:rPr>
              <a:t>When waste pickers and collectors handle mixed waste during collection and sorting, they get injured with cuts and abrasions. Segregation of wet and dry waste will reduce risk of injury while collecting and sorting waste.</a:t>
            </a:r>
          </a:p>
          <a:p>
            <a:endParaRPr lang="en-US" sz="2200" b="0" dirty="0">
              <a:latin typeface="Times New Roman" panose="02020603050405020304" pitchFamily="18" charset="0"/>
              <a:cs typeface="Times New Roman" panose="02020603050405020304" pitchFamily="18" charset="0"/>
            </a:endParaRPr>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733800"/>
            <a:ext cx="3907585" cy="2492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40" y="3733800"/>
            <a:ext cx="3835760" cy="2492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954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08" y="93785"/>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PUBLIC AWARENESS AND PRACTICES IN WASTE MANAGEMENT </a:t>
            </a:r>
          </a:p>
        </p:txBody>
      </p:sp>
      <p:pic>
        <p:nvPicPr>
          <p:cNvPr id="4098" name="Picture 2" descr="Solid Waste Management Types with Methods and its Effects"/>
          <p:cNvPicPr>
            <a:picLocks noChangeAspect="1" noChangeArrowheads="1"/>
          </p:cNvPicPr>
          <p:nvPr/>
        </p:nvPicPr>
        <p:blipFill rotWithShape="1">
          <a:blip r:embed="rId2">
            <a:extLst>
              <a:ext uri="{28A0092B-C50C-407E-A947-70E740481C1C}">
                <a14:useLocalDpi xmlns:a14="http://schemas.microsoft.com/office/drawing/2010/main" val="0"/>
              </a:ext>
            </a:extLst>
          </a:blip>
          <a:srcRect t="10194" b="-10272"/>
          <a:stretch/>
        </p:blipFill>
        <p:spPr bwMode="auto">
          <a:xfrm>
            <a:off x="1037303" y="1219200"/>
            <a:ext cx="7143750" cy="49377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19400" y="5867400"/>
            <a:ext cx="4343400" cy="369332"/>
          </a:xfrm>
          <a:prstGeom prst="rect">
            <a:avLst/>
          </a:prstGeom>
          <a:noFill/>
        </p:spPr>
        <p:txBody>
          <a:bodyPr wrap="square" rtlCol="0">
            <a:spAutoFit/>
          </a:bodyPr>
          <a:lstStyle/>
          <a:p>
            <a:pPr algn="ctr"/>
            <a:r>
              <a:rPr lang="en-US" b="1" dirty="0"/>
              <a:t>Fig:</a:t>
            </a:r>
            <a:r>
              <a:rPr lang="en-US" dirty="0"/>
              <a:t> Solid Waste Management</a:t>
            </a:r>
          </a:p>
        </p:txBody>
      </p:sp>
    </p:spTree>
    <p:extLst>
      <p:ext uri="{BB962C8B-B14F-4D97-AF65-F5344CB8AC3E}">
        <p14:creationId xmlns:p14="http://schemas.microsoft.com/office/powerpoint/2010/main" val="2674954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PUBLIC AWARENESS AND PRACTICES IN WASTE MANAGEMENT </a:t>
            </a:r>
          </a:p>
        </p:txBody>
      </p:sp>
      <p:sp>
        <p:nvSpPr>
          <p:cNvPr id="3" name="Content Placeholder 2"/>
          <p:cNvSpPr>
            <a:spLocks noGrp="1"/>
          </p:cNvSpPr>
          <p:nvPr>
            <p:ph idx="1"/>
          </p:nvPr>
        </p:nvSpPr>
        <p:spPr>
          <a:xfrm>
            <a:off x="179512" y="1161405"/>
            <a:ext cx="8784976" cy="4813995"/>
          </a:xfrm>
        </p:spPr>
        <p:txBody>
          <a:bodyPr>
            <a:noAutofit/>
          </a:bodyPr>
          <a:lstStyle/>
          <a:p>
            <a:pPr algn="just">
              <a:buNone/>
            </a:pPr>
            <a:r>
              <a:rPr lang="en-US" sz="2400" dirty="0">
                <a:solidFill>
                  <a:srgbClr val="C00000"/>
                </a:solidFill>
                <a:latin typeface="Times New Roman" panose="02020603050405020304" pitchFamily="18" charset="0"/>
                <a:cs typeface="Times New Roman" panose="02020603050405020304" pitchFamily="18" charset="0"/>
              </a:rPr>
              <a:t>Benefits to Society and Environment from Segregation of Waste:</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Enables Easier, Cleaner, Safer and Optimal Resource Recovery</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Reduces Waste that’s taken for Landfill</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Reduces Time, Energy, Labor and Expense on Resource Recovery</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Larger Quantity and Better Quality Resources can be Extracted from Waste</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Leads to Growth and Modernization of Recycling Industry </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Facilitates Conversion of Waste into Resource</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Reduces Dependence on Extraction of Depleting Natural Resources</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Promotes 3Rs and Environmentally Safe Disposal</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Reduces Costs, Improves Earnings and Promotes Sustainability</a:t>
            </a:r>
          </a:p>
          <a:p>
            <a:pPr marL="457200" indent="-457200" algn="just">
              <a:buFont typeface="+mj-lt"/>
              <a:buAutoNum type="arabicPeriod"/>
            </a:pPr>
            <a:r>
              <a:rPr lang="en-US" sz="2400" b="0" dirty="0">
                <a:latin typeface="Times New Roman" panose="02020603050405020304" pitchFamily="18" charset="0"/>
                <a:cs typeface="Times New Roman" panose="02020603050405020304" pitchFamily="18" charset="0"/>
              </a:rPr>
              <a:t>Helps in Keeping Our Locality Clean &amp; Green</a:t>
            </a:r>
          </a:p>
          <a:p>
            <a:pPr marL="0" indent="0">
              <a:buNone/>
            </a:pPr>
            <a:endParaRPr 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495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IN" sz="2800" dirty="0">
                <a:solidFill>
                  <a:srgbClr val="0070C0"/>
                </a:solidFill>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0" y="1142984"/>
            <a:ext cx="8858280" cy="5286412"/>
          </a:xfrm>
        </p:spPr>
        <p:txBody>
          <a:bodyPr>
            <a:normAutofit/>
          </a:bodyPr>
          <a:lstStyle/>
          <a:p>
            <a:pPr algn="just"/>
            <a:r>
              <a:rPr lang="en-IN" dirty="0">
                <a:solidFill>
                  <a:schemeClr val="accent6"/>
                </a:solidFill>
                <a:latin typeface="Times New Roman" panose="02020603050405020304" pitchFamily="18" charset="0"/>
                <a:cs typeface="Times New Roman" panose="02020603050405020304" pitchFamily="18" charset="0"/>
              </a:rPr>
              <a:t>Disposal</a:t>
            </a:r>
            <a:r>
              <a:rPr lang="en-IN" dirty="0">
                <a:solidFill>
                  <a:srgbClr val="C0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The only other strategy available is disposal. </a:t>
            </a:r>
          </a:p>
          <a:p>
            <a:pPr algn="just"/>
            <a:r>
              <a:rPr lang="en-IN" dirty="0">
                <a:latin typeface="Times New Roman" panose="02020603050405020304" pitchFamily="18" charset="0"/>
                <a:cs typeface="Times New Roman" panose="02020603050405020304" pitchFamily="18" charset="0"/>
              </a:rPr>
              <a:t>Waste disposal practices are integrated into the environmental management strategies of all municipalities, are integral to most manufacturing operations, and quite often are among the highest direct cost components.</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08" y="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PUBLIC AWARENESS AND PRACTICES IN WASTE MANAGEMENT </a:t>
            </a:r>
          </a:p>
        </p:txBody>
      </p:sp>
      <p:sp>
        <p:nvSpPr>
          <p:cNvPr id="3" name="Content Placeholder 2"/>
          <p:cNvSpPr>
            <a:spLocks noGrp="1"/>
          </p:cNvSpPr>
          <p:nvPr>
            <p:ph idx="1"/>
          </p:nvPr>
        </p:nvSpPr>
        <p:spPr>
          <a:xfrm>
            <a:off x="228600" y="1219200"/>
            <a:ext cx="8784976" cy="4813995"/>
          </a:xfrm>
        </p:spPr>
        <p:txBody>
          <a:bodyPr>
            <a:noAutofit/>
          </a:bodyPr>
          <a:lstStyle/>
          <a:p>
            <a:pPr algn="just">
              <a:buNone/>
            </a:pPr>
            <a:r>
              <a:rPr lang="en-US" sz="2400" dirty="0">
                <a:solidFill>
                  <a:srgbClr val="C00000"/>
                </a:solidFill>
                <a:latin typeface="Times New Roman" panose="02020603050405020304" pitchFamily="18" charset="0"/>
                <a:cs typeface="Times New Roman" panose="02020603050405020304" pitchFamily="18" charset="0"/>
              </a:rPr>
              <a:t>Initiation taken up by the municipal corporations:</a:t>
            </a:r>
          </a:p>
          <a:p>
            <a:pPr algn="just"/>
            <a:r>
              <a:rPr lang="en-US" sz="2400" b="0" dirty="0">
                <a:latin typeface="Times New Roman" panose="02020603050405020304" pitchFamily="18" charset="0"/>
                <a:cs typeface="Times New Roman" panose="02020603050405020304" pitchFamily="18" charset="0"/>
              </a:rPr>
              <a:t>Equip and train primary waste collectors to provide reliable, efficient, polite and professional solid waste collection service.</a:t>
            </a:r>
          </a:p>
          <a:p>
            <a:pPr algn="just"/>
            <a:r>
              <a:rPr lang="en-US" sz="2400" b="0" dirty="0">
                <a:latin typeface="Times New Roman" panose="02020603050405020304" pitchFamily="18" charset="0"/>
                <a:cs typeface="Times New Roman" panose="02020603050405020304" pitchFamily="18" charset="0"/>
              </a:rPr>
              <a:t>Saturate coverage of services in existing areas and extend service to uncovered areas </a:t>
            </a:r>
          </a:p>
          <a:p>
            <a:pPr algn="just"/>
            <a:r>
              <a:rPr lang="en-US" sz="2400" b="0" dirty="0">
                <a:latin typeface="Times New Roman" panose="02020603050405020304" pitchFamily="18" charset="0"/>
                <a:cs typeface="Times New Roman" panose="02020603050405020304" pitchFamily="18" charset="0"/>
              </a:rPr>
              <a:t>Carry out timely primary and secondary collection of waste to prevent accumulation and risk to public health </a:t>
            </a:r>
          </a:p>
          <a:p>
            <a:pPr algn="just"/>
            <a:r>
              <a:rPr lang="en-US" sz="2400" b="0" dirty="0">
                <a:latin typeface="Times New Roman" panose="02020603050405020304" pitchFamily="18" charset="0"/>
                <a:cs typeface="Times New Roman" panose="02020603050405020304" pitchFamily="18" charset="0"/>
              </a:rPr>
              <a:t>Organize separate collection, storage and transport of Wet and Dry Waste to facilitate optimal resource recovery</a:t>
            </a:r>
          </a:p>
        </p:txBody>
      </p:sp>
    </p:spTree>
    <p:extLst>
      <p:ext uri="{BB962C8B-B14F-4D97-AF65-F5344CB8AC3E}">
        <p14:creationId xmlns:p14="http://schemas.microsoft.com/office/powerpoint/2010/main" val="2065196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F3C87-59EF-45F5-ADE2-C93DF959F3BA}"/>
              </a:ext>
            </a:extLst>
          </p:cNvPr>
          <p:cNvSpPr>
            <a:spLocks noGrp="1"/>
          </p:cNvSpPr>
          <p:nvPr>
            <p:ph type="title"/>
          </p:nvPr>
        </p:nvSpPr>
        <p:spPr>
          <a:xfrm>
            <a:off x="323528" y="260648"/>
            <a:ext cx="8229600" cy="792088"/>
          </a:xfrm>
        </p:spPr>
        <p:txBody>
          <a:bodyPr>
            <a:noAutofit/>
          </a:bodyPr>
          <a:lstStyle/>
          <a:p>
            <a:r>
              <a:rPr lang="en-IN" sz="3200" dirty="0">
                <a:solidFill>
                  <a:srgbClr val="0070C0"/>
                </a:solidFill>
                <a:latin typeface="Times New Roman" panose="02020603050405020304" pitchFamily="18" charset="0"/>
                <a:cs typeface="Times New Roman" panose="02020603050405020304" pitchFamily="18" charset="0"/>
              </a:rPr>
              <a:t>FACTORS AFFECTING SWM SYSTEM </a:t>
            </a:r>
            <a:br>
              <a:rPr lang="en-IN" sz="3200" dirty="0">
                <a:solidFill>
                  <a:srgbClr val="0070C0"/>
                </a:solidFill>
                <a:latin typeface="Times New Roman" panose="02020603050405020304" pitchFamily="18" charset="0"/>
                <a:cs typeface="Times New Roman" panose="02020603050405020304" pitchFamily="18" charset="0"/>
              </a:rPr>
            </a:br>
            <a:endParaRPr lang="en-US" sz="32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467BDD2-8F4C-405E-BF36-D6859CABF4E2}"/>
              </a:ext>
            </a:extLst>
          </p:cNvPr>
          <p:cNvSpPr>
            <a:spLocks noGrp="1"/>
          </p:cNvSpPr>
          <p:nvPr>
            <p:ph idx="1"/>
          </p:nvPr>
        </p:nvSpPr>
        <p:spPr>
          <a:xfrm>
            <a:off x="143508" y="1180343"/>
            <a:ext cx="8856984" cy="5200985"/>
          </a:xfrm>
        </p:spPr>
        <p:txBody>
          <a:bodyPr>
            <a:normAutofit/>
          </a:bodyPr>
          <a:lstStyle/>
          <a:p>
            <a:r>
              <a:rPr lang="en-US" sz="2800" dirty="0">
                <a:latin typeface="Times New Roman" panose="02020603050405020304" pitchFamily="18" charset="0"/>
                <a:cs typeface="Times New Roman" panose="02020603050405020304" pitchFamily="18" charset="0"/>
              </a:rPr>
              <a:t>Quantities and Characteristics of waste</a:t>
            </a:r>
            <a:endParaRPr lang="en-US" sz="3200" dirty="0">
              <a:solidFill>
                <a:schemeClr val="tx1"/>
              </a:solidFill>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Climate and seasonal variations</a:t>
            </a:r>
          </a:p>
          <a:p>
            <a:r>
              <a:rPr lang="en-US" sz="2800" dirty="0">
                <a:latin typeface="Times New Roman" panose="02020603050405020304" pitchFamily="18" charset="0"/>
                <a:cs typeface="Times New Roman" panose="02020603050405020304" pitchFamily="18" charset="0"/>
              </a:rPr>
              <a:t>Physical characteristics of an urban area</a:t>
            </a:r>
          </a:p>
          <a:p>
            <a:r>
              <a:rPr lang="en-US" sz="2800" dirty="0">
                <a:latin typeface="Times New Roman" panose="02020603050405020304" pitchFamily="18" charset="0"/>
                <a:cs typeface="Times New Roman" panose="02020603050405020304" pitchFamily="18" charset="0"/>
              </a:rPr>
              <a:t>Financial and foreign exchange constraints</a:t>
            </a:r>
          </a:p>
          <a:p>
            <a:r>
              <a:rPr lang="en-US" sz="2800" dirty="0">
                <a:latin typeface="Times New Roman" panose="02020603050405020304" pitchFamily="18" charset="0"/>
                <a:cs typeface="Times New Roman" panose="02020603050405020304" pitchFamily="18" charset="0"/>
              </a:rPr>
              <a:t>Cultural constraints</a:t>
            </a:r>
          </a:p>
          <a:p>
            <a:r>
              <a:rPr lang="en-US" sz="2800" dirty="0">
                <a:latin typeface="Times New Roman" panose="02020603050405020304" pitchFamily="18" charset="0"/>
                <a:cs typeface="Times New Roman" panose="02020603050405020304" pitchFamily="18" charset="0"/>
              </a:rPr>
              <a:t>Management and technical resources</a:t>
            </a:r>
          </a:p>
        </p:txBody>
      </p:sp>
    </p:spTree>
    <p:extLst>
      <p:ext uri="{BB962C8B-B14F-4D97-AF65-F5344CB8AC3E}">
        <p14:creationId xmlns:p14="http://schemas.microsoft.com/office/powerpoint/2010/main" val="1060278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428596" y="0"/>
            <a:ext cx="8229600" cy="1143000"/>
          </a:xfrm>
        </p:spPr>
        <p:txBody>
          <a:bodyPr/>
          <a:lstStyle/>
          <a:p>
            <a:r>
              <a:rPr lang="en-IN" dirty="0">
                <a:solidFill>
                  <a:srgbClr val="0070C0"/>
                </a:solidFill>
                <a:latin typeface="Times New Roman" panose="02020603050405020304" pitchFamily="18" charset="0"/>
                <a:cs typeface="Times New Roman" panose="02020603050405020304" pitchFamily="18" charset="0"/>
              </a:rPr>
              <a:t>FACTORS AFFECTING SWM SYSTEM</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217466" y="903976"/>
            <a:ext cx="8926534" cy="5616624"/>
          </a:xfrm>
        </p:spPr>
        <p:txBody>
          <a:bodyPr>
            <a:normAutofit/>
          </a:bodyPr>
          <a:lstStyle/>
          <a:p>
            <a:pPr>
              <a:buNone/>
            </a:pPr>
            <a:r>
              <a:rPr lang="en-US" dirty="0">
                <a:solidFill>
                  <a:srgbClr val="C00000"/>
                </a:solidFill>
                <a:latin typeface="Times New Roman" panose="02020603050405020304" pitchFamily="18" charset="0"/>
                <a:cs typeface="Times New Roman" panose="02020603050405020304" pitchFamily="18" charset="0"/>
              </a:rPr>
              <a:t>Quantities and Characteristics of waste:</a:t>
            </a:r>
          </a:p>
          <a:p>
            <a:pPr marL="0" indent="0" algn="just"/>
            <a:r>
              <a:rPr lang="en-US" sz="1900" b="0" dirty="0">
                <a:latin typeface="Times New Roman" panose="02020603050405020304" pitchFamily="18" charset="0"/>
                <a:cs typeface="Times New Roman" panose="02020603050405020304" pitchFamily="18" charset="0"/>
              </a:rPr>
              <a:t>The quantities of wastes depend on the </a:t>
            </a:r>
            <a:r>
              <a:rPr lang="en-US" sz="1900" b="0" dirty="0">
                <a:solidFill>
                  <a:srgbClr val="FF0000"/>
                </a:solidFill>
                <a:latin typeface="Times New Roman" panose="02020603050405020304" pitchFamily="18" charset="0"/>
                <a:cs typeface="Times New Roman" panose="02020603050405020304" pitchFamily="18" charset="0"/>
              </a:rPr>
              <a:t>income level of a family.</a:t>
            </a:r>
            <a:r>
              <a:rPr lang="en-US" sz="1900" b="0" dirty="0">
                <a:latin typeface="Times New Roman" panose="02020603050405020304" pitchFamily="18" charset="0"/>
                <a:cs typeface="Times New Roman" panose="02020603050405020304" pitchFamily="18" charset="0"/>
              </a:rPr>
              <a:t> The quantity ranges from about 0.25 to about 2.3 kg per person per day, indicating </a:t>
            </a:r>
            <a:r>
              <a:rPr lang="en-US" sz="1900" b="0" dirty="0">
                <a:solidFill>
                  <a:srgbClr val="FF0000"/>
                </a:solidFill>
                <a:latin typeface="Times New Roman" panose="02020603050405020304" pitchFamily="18" charset="0"/>
                <a:cs typeface="Times New Roman" panose="02020603050405020304" pitchFamily="18" charset="0"/>
              </a:rPr>
              <a:t>a strong correlation between waste production and per capita income. </a:t>
            </a:r>
          </a:p>
          <a:p>
            <a:pPr marL="0" indent="0" algn="just"/>
            <a:r>
              <a:rPr lang="en-US" sz="1900" b="0" dirty="0">
                <a:latin typeface="Times New Roman" panose="02020603050405020304" pitchFamily="18" charset="0"/>
                <a:cs typeface="Times New Roman" panose="02020603050405020304" pitchFamily="18" charset="0"/>
              </a:rPr>
              <a:t>One of the measures of waste composition (and characteristics) is density, which ranges from 150 kg/m3 to 600 kg/m3 . Proportion of paper and packaging materials in the waste largely account for the differences. When this proportion is high, the density is low and vice versa. </a:t>
            </a:r>
          </a:p>
        </p:txBody>
      </p:sp>
      <p:pic>
        <p:nvPicPr>
          <p:cNvPr id="1026" name="Picture 2" descr="Separating Mixed Construction Waste | Recover Web"/>
          <p:cNvPicPr>
            <a:picLocks noChangeAspect="1" noChangeArrowheads="1"/>
          </p:cNvPicPr>
          <p:nvPr/>
        </p:nvPicPr>
        <p:blipFill rotWithShape="1">
          <a:blip r:embed="rId2">
            <a:extLst>
              <a:ext uri="{28A0092B-C50C-407E-A947-70E740481C1C}">
                <a14:useLocalDpi xmlns:a14="http://schemas.microsoft.com/office/drawing/2010/main" val="0"/>
              </a:ext>
            </a:extLst>
          </a:blip>
          <a:srcRect t="3058" b="12925"/>
          <a:stretch/>
        </p:blipFill>
        <p:spPr bwMode="auto">
          <a:xfrm>
            <a:off x="308544" y="3573016"/>
            <a:ext cx="8617990" cy="28918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72544" y="6444044"/>
            <a:ext cx="4608512" cy="369332"/>
          </a:xfrm>
          <a:prstGeom prst="rect">
            <a:avLst/>
          </a:prstGeom>
          <a:noFill/>
        </p:spPr>
        <p:txBody>
          <a:bodyPr wrap="square" rtlCol="0">
            <a:spAutoFit/>
          </a:bodyPr>
          <a:lstStyle/>
          <a:p>
            <a:pPr algn="ctr"/>
            <a:r>
              <a:rPr lang="en-US" b="1" dirty="0">
                <a:solidFill>
                  <a:prstClr val="black"/>
                </a:solidFill>
                <a:latin typeface="Times New Roman" panose="02020603050405020304" pitchFamily="18" charset="0"/>
                <a:cs typeface="Times New Roman" panose="02020603050405020304" pitchFamily="18" charset="0"/>
              </a:rPr>
              <a:t>Fig:</a:t>
            </a:r>
            <a:r>
              <a:rPr lang="en-US" dirty="0">
                <a:solidFill>
                  <a:prstClr val="black"/>
                </a:solidFill>
                <a:latin typeface="Times New Roman" panose="02020603050405020304" pitchFamily="18" charset="0"/>
                <a:cs typeface="Times New Roman" panose="02020603050405020304" pitchFamily="18" charset="0"/>
              </a:rPr>
              <a:t> Separating mixed waste</a:t>
            </a:r>
          </a:p>
        </p:txBody>
      </p:sp>
    </p:spTree>
    <p:extLst>
      <p:ext uri="{BB962C8B-B14F-4D97-AF65-F5344CB8AC3E}">
        <p14:creationId xmlns:p14="http://schemas.microsoft.com/office/powerpoint/2010/main" val="2287813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500034" y="0"/>
            <a:ext cx="8229600" cy="1143000"/>
          </a:xfrm>
        </p:spPr>
        <p:txBody>
          <a:bodyPr/>
          <a:lstStyle/>
          <a:p>
            <a:r>
              <a:rPr lang="en-IN" dirty="0">
                <a:solidFill>
                  <a:srgbClr val="0070C0"/>
                </a:solidFill>
                <a:latin typeface="Times New Roman" panose="02020603050405020304" pitchFamily="18" charset="0"/>
                <a:cs typeface="Times New Roman" panose="02020603050405020304" pitchFamily="18" charset="0"/>
              </a:rPr>
              <a:t>FACTORS AFFECTING SWM SYSTEM</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107504" y="1052736"/>
            <a:ext cx="8928992" cy="5616624"/>
          </a:xfrm>
        </p:spPr>
        <p:txBody>
          <a:bodyPr>
            <a:normAutofit/>
          </a:bodyPr>
          <a:lstStyle/>
          <a:p>
            <a:pPr>
              <a:buNone/>
            </a:pPr>
            <a:r>
              <a:rPr lang="en-US" sz="2400" dirty="0">
                <a:solidFill>
                  <a:srgbClr val="C00000"/>
                </a:solidFill>
                <a:latin typeface="Times New Roman" panose="02020603050405020304" pitchFamily="18" charset="0"/>
                <a:cs typeface="Times New Roman" panose="02020603050405020304" pitchFamily="18" charset="0"/>
              </a:rPr>
              <a:t>Climate and seasonal variations:</a:t>
            </a:r>
          </a:p>
          <a:p>
            <a:pPr marL="0" indent="0" algn="just"/>
            <a:r>
              <a:rPr lang="en-US" sz="2400" b="0" dirty="0">
                <a:latin typeface="Times New Roman" panose="02020603050405020304" pitchFamily="18" charset="0"/>
                <a:cs typeface="Times New Roman" panose="02020603050405020304" pitchFamily="18" charset="0"/>
              </a:rPr>
              <a:t>In cold climates, drifting snow and frozen ground interfere with landfill operations. Tropical climates are subject to sharp seasonal variations from wet to dry season, which cause significant changes in the moisture content of solid waste. </a:t>
            </a:r>
          </a:p>
          <a:p>
            <a:pPr marL="0" indent="0" algn="just"/>
            <a:r>
              <a:rPr lang="en-US" sz="2400" b="0" dirty="0">
                <a:latin typeface="Times New Roman" panose="02020603050405020304" pitchFamily="18" charset="0"/>
                <a:cs typeface="Times New Roman" panose="02020603050405020304" pitchFamily="18" charset="0"/>
              </a:rPr>
              <a:t>High temperatures and humidity cause solid wastes to </a:t>
            </a:r>
            <a:r>
              <a:rPr lang="en-US" sz="2400" b="0" dirty="0">
                <a:solidFill>
                  <a:srgbClr val="FF0000"/>
                </a:solidFill>
                <a:latin typeface="Times New Roman" panose="02020603050405020304" pitchFamily="18" charset="0"/>
                <a:cs typeface="Times New Roman" panose="02020603050405020304" pitchFamily="18" charset="0"/>
              </a:rPr>
              <a:t>decompose far more rapidly than they do in colder climates.</a:t>
            </a:r>
            <a:r>
              <a:rPr lang="en-US" sz="2400" b="0" dirty="0">
                <a:latin typeface="Times New Roman" panose="02020603050405020304" pitchFamily="18" charset="0"/>
                <a:cs typeface="Times New Roman" panose="02020603050405020304" pitchFamily="18" charset="0"/>
              </a:rPr>
              <a:t> The frequency of waste collection in high temperature and humid climates should, therefore, be higher than that in cold climates.</a:t>
            </a:r>
          </a:p>
          <a:p>
            <a:pPr marL="0" indent="0" algn="just"/>
            <a:r>
              <a:rPr lang="en-US" sz="2400" b="0" dirty="0">
                <a:latin typeface="Times New Roman" panose="02020603050405020304" pitchFamily="18" charset="0"/>
                <a:cs typeface="Times New Roman" panose="02020603050405020304" pitchFamily="18" charset="0"/>
              </a:rPr>
              <a:t> In sub-tropical or desert climate, there is no significant variation in moisture content of wastes (due to low rainfall) and </a:t>
            </a:r>
            <a:r>
              <a:rPr lang="en-US" sz="2400" b="0" dirty="0">
                <a:solidFill>
                  <a:srgbClr val="FF0000"/>
                </a:solidFill>
                <a:latin typeface="Times New Roman" panose="02020603050405020304" pitchFamily="18" charset="0"/>
                <a:cs typeface="Times New Roman" panose="02020603050405020304" pitchFamily="18" charset="0"/>
              </a:rPr>
              <a:t>low production of leachate from sanitary landfill.</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0303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500034" y="0"/>
            <a:ext cx="8229600" cy="1143000"/>
          </a:xfrm>
        </p:spPr>
        <p:txBody>
          <a:bodyPr/>
          <a:lstStyle/>
          <a:p>
            <a:r>
              <a:rPr lang="en-IN" dirty="0">
                <a:solidFill>
                  <a:srgbClr val="0070C0"/>
                </a:solidFill>
                <a:latin typeface="Times New Roman" panose="02020603050405020304" pitchFamily="18" charset="0"/>
                <a:cs typeface="Times New Roman" panose="02020603050405020304" pitchFamily="18" charset="0"/>
              </a:rPr>
              <a:t>FACTORS AFFECTING SWM SYSTEM</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215008" y="980728"/>
            <a:ext cx="8514626" cy="5877272"/>
          </a:xfrm>
        </p:spPr>
        <p:txBody>
          <a:bodyPr>
            <a:normAutofit/>
          </a:bodyPr>
          <a:lstStyle/>
          <a:p>
            <a:pPr>
              <a:lnSpc>
                <a:spcPct val="100000"/>
              </a:lnSpc>
              <a:buNone/>
            </a:pPr>
            <a:r>
              <a:rPr lang="en-US" sz="2800" dirty="0">
                <a:solidFill>
                  <a:srgbClr val="C00000"/>
                </a:solidFill>
                <a:latin typeface="Times New Roman" panose="02020603050405020304" pitchFamily="18" charset="0"/>
                <a:cs typeface="Times New Roman" panose="02020603050405020304" pitchFamily="18" charset="0"/>
              </a:rPr>
              <a:t>Physical characteristics of an urban area:</a:t>
            </a:r>
          </a:p>
          <a:p>
            <a:pPr marL="0" indent="0" algn="just"/>
            <a:r>
              <a:rPr lang="en-US" sz="2000" b="0" dirty="0">
                <a:latin typeface="Times New Roman" panose="02020603050405020304" pitchFamily="18" charset="0"/>
                <a:cs typeface="Times New Roman" panose="02020603050405020304" pitchFamily="18" charset="0"/>
              </a:rPr>
              <a:t>In urban areas (i.e., towns and cities), layout of streets and houses is such that access by vehicles is possible and door-to-door collection of solid wastes is accepted. </a:t>
            </a:r>
          </a:p>
          <a:p>
            <a:pPr marL="0" indent="0" algn="just"/>
            <a:r>
              <a:rPr lang="en-US" sz="2000" b="0" dirty="0">
                <a:latin typeface="Times New Roman" panose="02020603050405020304" pitchFamily="18" charset="0"/>
                <a:cs typeface="Times New Roman" panose="02020603050405020304" pitchFamily="18" charset="0"/>
              </a:rPr>
              <a:t>A quite different in the inner and older city areas where narrow lanes make service by vehicles difficult and often impossible. Added to this is the problem of urban sprawl in the outskirts where population is growing at an alarming rate. </a:t>
            </a:r>
          </a:p>
          <a:p>
            <a:pPr marL="0" indent="0" algn="just"/>
            <a:r>
              <a:rPr lang="en-US" sz="2000" b="0" dirty="0">
                <a:latin typeface="Times New Roman" panose="02020603050405020304" pitchFamily="18" charset="0"/>
                <a:cs typeface="Times New Roman" panose="02020603050405020304" pitchFamily="18" charset="0"/>
              </a:rPr>
              <a:t>Access ways are narrow, unpaved and tortuous, and therefore, not accessible to collection vehicles. Problems of solid waste storage and collection are most acute in such areas.</a:t>
            </a:r>
          </a:p>
        </p:txBody>
      </p:sp>
      <p:pic>
        <p:nvPicPr>
          <p:cNvPr id="2050" name="Picture 2" descr="Identifying the Difference Between Rural, Urban &amp;amp; Suburban"/>
          <p:cNvPicPr>
            <a:picLocks noChangeAspect="1" noChangeArrowheads="1"/>
          </p:cNvPicPr>
          <p:nvPr/>
        </p:nvPicPr>
        <p:blipFill>
          <a:blip r:embed="rId2">
            <a:extLst>
              <a:ext uri="{28A0092B-C50C-407E-A947-70E740481C1C}">
                <a14:useLocalDpi xmlns:a14="http://schemas.microsoft.com/office/drawing/2010/main" val="0"/>
              </a:ext>
            </a:extLst>
          </a:blip>
          <a:srcRect r="66843"/>
          <a:stretch>
            <a:fillRect/>
          </a:stretch>
        </p:blipFill>
        <p:spPr bwMode="auto">
          <a:xfrm>
            <a:off x="6361177" y="4549172"/>
            <a:ext cx="1857388" cy="20574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dentifying the Difference Between Rural, Urban &amp;amp; Suburban"/>
          <p:cNvPicPr>
            <a:picLocks noChangeAspect="1" noChangeArrowheads="1"/>
          </p:cNvPicPr>
          <p:nvPr/>
        </p:nvPicPr>
        <p:blipFill>
          <a:blip r:embed="rId2">
            <a:extLst>
              <a:ext uri="{28A0092B-C50C-407E-A947-70E740481C1C}">
                <a14:useLocalDpi xmlns:a14="http://schemas.microsoft.com/office/drawing/2010/main" val="0"/>
              </a:ext>
            </a:extLst>
          </a:blip>
          <a:srcRect l="33157" r="32411"/>
          <a:stretch>
            <a:fillRect/>
          </a:stretch>
        </p:blipFill>
        <p:spPr bwMode="auto">
          <a:xfrm>
            <a:off x="853997" y="4549171"/>
            <a:ext cx="1928826" cy="20574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dentifying the Difference Between Rural, Urban &amp;amp; Suburban"/>
          <p:cNvPicPr>
            <a:picLocks noChangeAspect="1" noChangeArrowheads="1"/>
          </p:cNvPicPr>
          <p:nvPr/>
        </p:nvPicPr>
        <p:blipFill>
          <a:blip r:embed="rId2">
            <a:extLst>
              <a:ext uri="{28A0092B-C50C-407E-A947-70E740481C1C}">
                <a14:useLocalDpi xmlns:a14="http://schemas.microsoft.com/office/drawing/2010/main" val="0"/>
              </a:ext>
            </a:extLst>
          </a:blip>
          <a:srcRect l="65568"/>
          <a:stretch>
            <a:fillRect/>
          </a:stretch>
        </p:blipFill>
        <p:spPr bwMode="auto">
          <a:xfrm>
            <a:off x="3634397" y="4549172"/>
            <a:ext cx="1875206" cy="205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696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500034" y="0"/>
            <a:ext cx="8229600" cy="1143000"/>
          </a:xfrm>
        </p:spPr>
        <p:txBody>
          <a:bodyPr/>
          <a:lstStyle/>
          <a:p>
            <a:r>
              <a:rPr lang="en-IN" dirty="0">
                <a:solidFill>
                  <a:srgbClr val="0070C0"/>
                </a:solidFill>
                <a:latin typeface="Times New Roman" panose="02020603050405020304" pitchFamily="18" charset="0"/>
                <a:cs typeface="Times New Roman" panose="02020603050405020304" pitchFamily="18" charset="0"/>
              </a:rPr>
              <a:t>FACTORS AFFECTING SWM SYSTEM</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107504" y="1052736"/>
            <a:ext cx="8928992" cy="5616624"/>
          </a:xfrm>
        </p:spPr>
        <p:txBody>
          <a:bodyPr>
            <a:normAutofit/>
          </a:bodyPr>
          <a:lstStyle/>
          <a:p>
            <a:pPr>
              <a:buNone/>
            </a:pPr>
            <a:r>
              <a:rPr lang="en-US" sz="2400" dirty="0">
                <a:solidFill>
                  <a:srgbClr val="C00000"/>
                </a:solidFill>
                <a:latin typeface="Times New Roman" panose="02020603050405020304" pitchFamily="18" charset="0"/>
                <a:cs typeface="Times New Roman" panose="02020603050405020304" pitchFamily="18" charset="0"/>
              </a:rPr>
              <a:t>Quantities and Characteristics of waste:</a:t>
            </a:r>
          </a:p>
          <a:p>
            <a:pPr marL="0" indent="0" algn="just"/>
            <a:r>
              <a:rPr lang="en-US" sz="2400" b="0" dirty="0">
                <a:solidFill>
                  <a:srgbClr val="FF0000"/>
                </a:solidFill>
                <a:latin typeface="Times New Roman" panose="02020603050405020304" pitchFamily="18" charset="0"/>
                <a:cs typeface="Times New Roman" panose="02020603050405020304" pitchFamily="18" charset="0"/>
              </a:rPr>
              <a:t>Solid waste management accounts for sizeable proportions of the budgets of municipal corporations. This is allocated for capital resources, which go towards the purchase of equipment, vehicles, and fuel and labor costs.</a:t>
            </a:r>
          </a:p>
          <a:p>
            <a:pPr marL="0" indent="0" algn="just"/>
            <a:r>
              <a:rPr lang="en-US" sz="2400" b="0" dirty="0">
                <a:latin typeface="Times New Roman" panose="02020603050405020304" pitchFamily="18" charset="0"/>
                <a:cs typeface="Times New Roman" panose="02020603050405020304" pitchFamily="18" charset="0"/>
              </a:rPr>
              <a:t> In regions where wage rates are low, the aim is to optimize vehicle productivity. The unfavorable financial situation of some countries hinders purchase of equipment and vehicles, and this situation is further worsened by the acute shortage of foreign exchange. </a:t>
            </a:r>
          </a:p>
          <a:p>
            <a:pPr marL="0" indent="0" algn="just"/>
            <a:r>
              <a:rPr lang="en-US" sz="2400" b="0" dirty="0">
                <a:latin typeface="Times New Roman" panose="02020603050405020304" pitchFamily="18" charset="0"/>
                <a:cs typeface="Times New Roman" panose="02020603050405020304" pitchFamily="18" charset="0"/>
              </a:rPr>
              <a:t>This means that the balance between the degree of mechanization and the size of the labor force becomes a critical issue in arriving at the most cost-effective solution. </a:t>
            </a:r>
          </a:p>
        </p:txBody>
      </p:sp>
    </p:spTree>
    <p:extLst>
      <p:ext uri="{BB962C8B-B14F-4D97-AF65-F5344CB8AC3E}">
        <p14:creationId xmlns:p14="http://schemas.microsoft.com/office/powerpoint/2010/main" val="3679449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628650" y="-4969"/>
            <a:ext cx="7886700" cy="1325563"/>
          </a:xfrm>
        </p:spPr>
        <p:txBody>
          <a:bodyPr/>
          <a:lstStyle/>
          <a:p>
            <a:r>
              <a:rPr lang="en-IN" dirty="0">
                <a:solidFill>
                  <a:srgbClr val="0070C0"/>
                </a:solidFill>
                <a:latin typeface="Times New Roman" panose="02020603050405020304" pitchFamily="18" charset="0"/>
                <a:cs typeface="Times New Roman" panose="02020603050405020304" pitchFamily="18" charset="0"/>
              </a:rPr>
              <a:t>FACTORS AFFECTING SWM SYSTEM</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107504" y="908720"/>
            <a:ext cx="4464496" cy="5616624"/>
          </a:xfrm>
        </p:spPr>
        <p:txBody>
          <a:bodyPr>
            <a:normAutofit lnSpcReduction="10000"/>
          </a:bodyPr>
          <a:lstStyle/>
          <a:p>
            <a:pPr algn="just">
              <a:buNone/>
            </a:pPr>
            <a:r>
              <a:rPr lang="en-US" sz="2800" dirty="0">
                <a:solidFill>
                  <a:srgbClr val="C00000"/>
                </a:solidFill>
                <a:latin typeface="Times New Roman" panose="02020603050405020304" pitchFamily="18" charset="0"/>
                <a:cs typeface="Times New Roman" panose="02020603050405020304" pitchFamily="18" charset="0"/>
              </a:rPr>
              <a:t>Cultural constraints:</a:t>
            </a:r>
          </a:p>
          <a:p>
            <a:pPr marL="0" indent="0" algn="just"/>
            <a:r>
              <a:rPr lang="en-US" sz="2400" b="0" dirty="0">
                <a:latin typeface="Times New Roman" panose="02020603050405020304" pitchFamily="18" charset="0"/>
                <a:cs typeface="Times New Roman" panose="02020603050405020304" pitchFamily="18" charset="0"/>
              </a:rPr>
              <a:t>In some regions, long-standing traditions preclude the intrusion of waste collection on the precincts of households, and therefore, influence the collection system.</a:t>
            </a:r>
          </a:p>
          <a:p>
            <a:pPr marL="0" indent="0" algn="just"/>
            <a:r>
              <a:rPr lang="en-US" sz="2400" b="0" dirty="0">
                <a:latin typeface="Times New Roman" panose="02020603050405020304" pitchFamily="18" charset="0"/>
                <a:cs typeface="Times New Roman" panose="02020603050405020304" pitchFamily="18" charset="0"/>
              </a:rPr>
              <a:t> In others, where the tradition of caste persists, recruits to the labor force for street cleaning and handling of waste must be drawn from certain sections of the population. </a:t>
            </a:r>
          </a:p>
          <a:p>
            <a:pPr marL="0" indent="0" algn="just"/>
            <a:r>
              <a:rPr lang="en-US" sz="2400" b="0" dirty="0">
                <a:latin typeface="Times New Roman" panose="02020603050405020304" pitchFamily="18" charset="0"/>
                <a:cs typeface="Times New Roman" panose="02020603050405020304" pitchFamily="18" charset="0"/>
              </a:rPr>
              <a:t>Waste management should, therefore, be sensitive to such local patterns of living and consider these factors in planning, design and operation.</a:t>
            </a:r>
          </a:p>
          <a:p>
            <a:pPr marL="0" indent="0">
              <a:buNone/>
            </a:pP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3074" name="Picture 2" descr="Small temples in Madurai show way in waste management | Madurai News -  Times of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7" y="2428868"/>
            <a:ext cx="4381531" cy="32861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29190" y="1556792"/>
            <a:ext cx="4095778" cy="707886"/>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Fig: </a:t>
            </a:r>
            <a:r>
              <a:rPr lang="en-US" sz="2000" dirty="0">
                <a:solidFill>
                  <a:srgbClr val="FF0000"/>
                </a:solidFill>
                <a:latin typeface="Times New Roman" panose="02020603050405020304" pitchFamily="18" charset="0"/>
                <a:cs typeface="Times New Roman" panose="02020603050405020304" pitchFamily="18" charset="0"/>
              </a:rPr>
              <a:t>Madurai small temples successful flower waste management </a:t>
            </a:r>
          </a:p>
        </p:txBody>
      </p:sp>
    </p:spTree>
    <p:extLst>
      <p:ext uri="{BB962C8B-B14F-4D97-AF65-F5344CB8AC3E}">
        <p14:creationId xmlns:p14="http://schemas.microsoft.com/office/powerpoint/2010/main" val="1205687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467544" y="188641"/>
            <a:ext cx="7886700" cy="1325563"/>
          </a:xfrm>
        </p:spPr>
        <p:txBody>
          <a:bodyPr/>
          <a:lstStyle/>
          <a:p>
            <a:r>
              <a:rPr lang="en-IN" dirty="0">
                <a:solidFill>
                  <a:srgbClr val="0070C0"/>
                </a:solidFill>
                <a:latin typeface="Times New Roman" panose="02020603050405020304" pitchFamily="18" charset="0"/>
                <a:cs typeface="Times New Roman" panose="02020603050405020304" pitchFamily="18" charset="0"/>
              </a:rPr>
              <a:t>FACTORS AFFECTING SWM SYSTEM</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107504" y="1690688"/>
            <a:ext cx="8928992" cy="4978671"/>
          </a:xfrm>
        </p:spPr>
        <p:txBody>
          <a:bodyPr>
            <a:normAutofit/>
          </a:bodyPr>
          <a:lstStyle/>
          <a:p>
            <a:pPr>
              <a:buNone/>
            </a:pPr>
            <a:r>
              <a:rPr lang="en-US" sz="2800" dirty="0">
                <a:solidFill>
                  <a:srgbClr val="C00000"/>
                </a:solidFill>
                <a:latin typeface="Times New Roman" panose="02020603050405020304" pitchFamily="18" charset="0"/>
                <a:cs typeface="Times New Roman" panose="02020603050405020304" pitchFamily="18" charset="0"/>
              </a:rPr>
              <a:t>Management and technical resources:</a:t>
            </a:r>
          </a:p>
          <a:p>
            <a:pPr marL="0" indent="0" algn="just"/>
            <a:r>
              <a:rPr lang="en-US" sz="2400" b="0" dirty="0">
                <a:latin typeface="Times New Roman" panose="02020603050405020304" pitchFamily="18" charset="0"/>
                <a:cs typeface="Times New Roman" panose="02020603050405020304" pitchFamily="18" charset="0"/>
              </a:rPr>
              <a:t>Solid waste management, to be successful, requires a wide spectrum of workforce in keeping with the demands of the system. The best system for a region is one which makes full use of indigenous crafts and professional skills</a:t>
            </a:r>
          </a:p>
          <a:p>
            <a:pPr marL="0" indent="0">
              <a:buNone/>
            </a:pP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985989"/>
            <a:ext cx="2448272" cy="2300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985989"/>
            <a:ext cx="2736068" cy="2300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985989"/>
            <a:ext cx="3069083" cy="2300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2325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251520" y="428604"/>
            <a:ext cx="8640960" cy="796950"/>
          </a:xfrm>
        </p:spPr>
        <p:txBody>
          <a:bodyPr>
            <a:noAutofit/>
          </a:bodyPr>
          <a:lstStyle/>
          <a:p>
            <a:pPr algn="ctr"/>
            <a:r>
              <a:rPr lang="en-IN" sz="2800" b="1" dirty="0">
                <a:solidFill>
                  <a:srgbClr val="0070C0"/>
                </a:solidFill>
                <a:latin typeface="Times New Roman" panose="02020603050405020304" pitchFamily="18" charset="0"/>
                <a:cs typeface="Times New Roman" panose="02020603050405020304" pitchFamily="18" charset="0"/>
              </a:rPr>
              <a:t>PROGRESS OF MSW MANAGEMENT IN INDIA</a:t>
            </a:r>
            <a:br>
              <a:rPr lang="en-IN" sz="2800" b="1" dirty="0">
                <a:solidFill>
                  <a:srgbClr val="0070C0"/>
                </a:solidFill>
                <a:latin typeface="Times New Roman" panose="02020603050405020304" pitchFamily="18" charset="0"/>
                <a:cs typeface="Times New Roman" panose="02020603050405020304" pitchFamily="18" charset="0"/>
              </a:rPr>
            </a:br>
            <a:endParaRPr lang="en-US" sz="2800"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400" b="0" dirty="0">
                <a:solidFill>
                  <a:srgbClr val="FF0000"/>
                </a:solidFill>
                <a:latin typeface="Times New Roman" panose="02020603050405020304" pitchFamily="18" charset="0"/>
                <a:cs typeface="Times New Roman" panose="02020603050405020304" pitchFamily="18" charset="0"/>
              </a:rPr>
              <a:t>The problem of municipal solid waste management has acquired alarming dimensions in India especially over the last decade</a:t>
            </a:r>
            <a:r>
              <a:rPr lang="en-US" sz="2400" b="0" dirty="0">
                <a:latin typeface="Times New Roman" panose="02020603050405020304" pitchFamily="18" charset="0"/>
                <a:cs typeface="Times New Roman" panose="02020603050405020304" pitchFamily="18" charset="0"/>
              </a:rPr>
              <a:t>, before which waste management was hardly considered an issue of concern as the waste could be easily disposed of in an environmentally safe manner. </a:t>
            </a:r>
          </a:p>
          <a:p>
            <a:pPr algn="just"/>
            <a:r>
              <a:rPr lang="en-US" sz="2400" b="0" dirty="0">
                <a:latin typeface="Times New Roman" panose="02020603050405020304" pitchFamily="18" charset="0"/>
                <a:cs typeface="Times New Roman" panose="02020603050405020304" pitchFamily="18" charset="0"/>
              </a:rPr>
              <a:t>However, with time, due to changing lifestyles of people coupled with unplanned developmental activities, urbanization and industrialization, the waste quantity and characteristics have changed, and as a result, managing solid wastes has become difficult.</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2266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131720"/>
            <a:ext cx="8229600" cy="796950"/>
          </a:xfrm>
        </p:spPr>
        <p:txBody>
          <a:bodyPr>
            <a:noAutofit/>
          </a:bodyPr>
          <a:lstStyle/>
          <a:p>
            <a:r>
              <a:rPr lang="en-IN" sz="2800" dirty="0">
                <a:solidFill>
                  <a:srgbClr val="0070C0"/>
                </a:solidFill>
                <a:latin typeface="Times New Roman" panose="02020603050405020304" pitchFamily="18" charset="0"/>
                <a:cs typeface="Times New Roman" panose="02020603050405020304" pitchFamily="18" charset="0"/>
              </a:rPr>
              <a:t>PROGRESS OF MSW MANAGEMENT IN INDIA</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12968" cy="5733256"/>
          </a:xfrm>
        </p:spPr>
        <p:txBody>
          <a:bodyPr>
            <a:noAutofit/>
          </a:bodyPr>
          <a:lstStyle/>
          <a:p>
            <a:pPr algn="just"/>
            <a:r>
              <a:rPr lang="en-US" sz="2400" b="0" dirty="0">
                <a:latin typeface="Times New Roman" panose="02020603050405020304" pitchFamily="18" charset="0"/>
                <a:cs typeface="Times New Roman" panose="02020603050405020304" pitchFamily="18" charset="0"/>
              </a:rPr>
              <a:t>The physical and chemical characteristics of Indian city refuse, nonetheless, show that about </a:t>
            </a:r>
            <a:r>
              <a:rPr lang="en-US" sz="2400" b="0" dirty="0">
                <a:solidFill>
                  <a:srgbClr val="FF0000"/>
                </a:solidFill>
                <a:latin typeface="Times New Roman" panose="02020603050405020304" pitchFamily="18" charset="0"/>
                <a:cs typeface="Times New Roman" panose="02020603050405020304" pitchFamily="18" charset="0"/>
              </a:rPr>
              <a:t>80% of it is compostable </a:t>
            </a:r>
            <a:r>
              <a:rPr lang="en-US" sz="2400" b="0" dirty="0">
                <a:latin typeface="Times New Roman" panose="02020603050405020304" pitchFamily="18" charset="0"/>
                <a:cs typeface="Times New Roman" panose="02020603050405020304" pitchFamily="18" charset="0"/>
              </a:rPr>
              <a:t>and ideal for </a:t>
            </a:r>
            <a:r>
              <a:rPr lang="en-US" sz="2400" b="0" i="1" dirty="0">
                <a:latin typeface="Times New Roman" panose="02020603050405020304" pitchFamily="18" charset="0"/>
                <a:cs typeface="Times New Roman" panose="02020603050405020304" pitchFamily="18" charset="0"/>
              </a:rPr>
              <a:t>biogas </a:t>
            </a:r>
            <a:r>
              <a:rPr lang="en-US" sz="2400" b="0" dirty="0">
                <a:latin typeface="Times New Roman" panose="02020603050405020304" pitchFamily="18" charset="0"/>
                <a:cs typeface="Times New Roman" panose="02020603050405020304" pitchFamily="18" charset="0"/>
              </a:rPr>
              <a:t>generation due to adequate nutrients </a:t>
            </a:r>
            <a:r>
              <a:rPr lang="en-US" sz="2400" b="0" dirty="0">
                <a:solidFill>
                  <a:srgbClr val="FF0000"/>
                </a:solidFill>
                <a:latin typeface="Times New Roman" panose="02020603050405020304" pitchFamily="18" charset="0"/>
                <a:cs typeface="Times New Roman" panose="02020603050405020304" pitchFamily="18" charset="0"/>
              </a:rPr>
              <a:t>(NPK), </a:t>
            </a:r>
            <a:r>
              <a:rPr lang="en-US" sz="2400" b="0" dirty="0">
                <a:latin typeface="Times New Roman" panose="02020603050405020304" pitchFamily="18" charset="0"/>
                <a:cs typeface="Times New Roman" panose="02020603050405020304" pitchFamily="18" charset="0"/>
              </a:rPr>
              <a:t>moisture content of 50-55% and a carbon-to-nitrogen ratio of 25-40:1. </a:t>
            </a:r>
          </a:p>
          <a:p>
            <a:pPr algn="just"/>
            <a:r>
              <a:rPr lang="en-US" sz="2400" b="0" dirty="0">
                <a:latin typeface="Times New Roman" panose="02020603050405020304" pitchFamily="18" charset="0"/>
                <a:cs typeface="Times New Roman" panose="02020603050405020304" pitchFamily="18" charset="0"/>
              </a:rPr>
              <a:t>Therefore, the development of appropriate technologies for utilization of wastes is essential to minimize adverse health and environmental consequences.</a:t>
            </a:r>
          </a:p>
          <a:p>
            <a:pPr algn="just"/>
            <a:r>
              <a:rPr lang="en-US" sz="2400" dirty="0">
                <a:solidFill>
                  <a:srgbClr val="C00000"/>
                </a:solidFill>
                <a:latin typeface="Times New Roman" panose="02020603050405020304" pitchFamily="18" charset="0"/>
                <a:cs typeface="Times New Roman" panose="02020603050405020304" pitchFamily="18" charset="0"/>
              </a:rPr>
              <a:t>Waste quantum</a:t>
            </a:r>
            <a:r>
              <a:rPr lang="en-US" sz="2400"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The per capita waste generation rate is about 500 g/day. This along with increased population has contributed to higher total waste generation quantum</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213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IN" sz="2800" dirty="0">
                <a:solidFill>
                  <a:srgbClr val="0070C0"/>
                </a:solidFill>
                <a:latin typeface="Times New Roman" panose="02020603050405020304" pitchFamily="18" charset="0"/>
                <a:cs typeface="Times New Roman" panose="02020603050405020304" pitchFamily="18" charset="0"/>
              </a:rPr>
              <a:t>OBJECTIVES – SOLID WASTE MANAGEMENT</a:t>
            </a:r>
          </a:p>
        </p:txBody>
      </p:sp>
      <p:sp>
        <p:nvSpPr>
          <p:cNvPr id="3" name="Content Placeholder 2"/>
          <p:cNvSpPr>
            <a:spLocks noGrp="1"/>
          </p:cNvSpPr>
          <p:nvPr>
            <p:ph idx="1"/>
          </p:nvPr>
        </p:nvSpPr>
        <p:spPr>
          <a:xfrm>
            <a:off x="21567" y="1268760"/>
            <a:ext cx="8858280" cy="5286412"/>
          </a:xfrm>
        </p:spPr>
        <p:txBody>
          <a:bodyPr>
            <a:normAutofit/>
          </a:bodyPr>
          <a:lstStyle/>
          <a:p>
            <a:pPr algn="just"/>
            <a:r>
              <a:rPr lang="en-IN" b="1" dirty="0">
                <a:solidFill>
                  <a:srgbClr val="00B050"/>
                </a:solidFill>
                <a:latin typeface="Times New Roman" panose="02020603050405020304" pitchFamily="18" charset="0"/>
                <a:cs typeface="Times New Roman" panose="02020603050405020304" pitchFamily="18" charset="0"/>
              </a:rPr>
              <a:t>Objectives</a:t>
            </a:r>
            <a:r>
              <a:rPr lang="en-IN" b="1" dirty="0">
                <a:solidFill>
                  <a:srgbClr val="0070C0"/>
                </a:solidFill>
                <a:latin typeface="Times New Roman" panose="020206030504050203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1. Minimize waste generation, </a:t>
            </a:r>
          </a:p>
          <a:p>
            <a:pPr algn="just"/>
            <a:r>
              <a:rPr lang="en-IN" dirty="0">
                <a:latin typeface="Times New Roman" panose="02020603050405020304" pitchFamily="18" charset="0"/>
                <a:cs typeface="Times New Roman" panose="02020603050405020304" pitchFamily="18" charset="0"/>
              </a:rPr>
              <a:t>2. Maximize the collection efficiency of waste, </a:t>
            </a:r>
          </a:p>
          <a:p>
            <a:pPr algn="just"/>
            <a:r>
              <a:rPr lang="en-IN" dirty="0">
                <a:latin typeface="Times New Roman" panose="02020603050405020304" pitchFamily="18" charset="0"/>
                <a:cs typeface="Times New Roman" panose="02020603050405020304" pitchFamily="18" charset="0"/>
              </a:rPr>
              <a:t>3. Reduce the volume of waste requiring disposal and maximize the economic value of waste, </a:t>
            </a:r>
          </a:p>
          <a:p>
            <a:pPr algn="just"/>
            <a:r>
              <a:rPr lang="en-IN" dirty="0">
                <a:latin typeface="Times New Roman" panose="02020603050405020304" pitchFamily="18" charset="0"/>
                <a:cs typeface="Times New Roman" panose="02020603050405020304" pitchFamily="18" charset="0"/>
              </a:rPr>
              <a:t>4. Develop and adopt environmental sustainable treatment and disposal methods.</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In general the objective adopted by the working group of Solid waste management is to improve the cleanliness of the city through increase of collection and disposal of waste </a:t>
            </a:r>
          </a:p>
          <a:p>
            <a:pPr algn="just"/>
            <a:r>
              <a:rPr lang="en-IN" dirty="0">
                <a:latin typeface="Times New Roman" panose="02020603050405020304" pitchFamily="18" charset="0"/>
                <a:cs typeface="Times New Roman" panose="02020603050405020304" pitchFamily="18" charset="0"/>
              </a:rPr>
              <a:t>To create sustainable income generating activities for Community Based Organization and small trade enterprises involved in </a:t>
            </a:r>
            <a:r>
              <a:rPr lang="en-IN" dirty="0">
                <a:solidFill>
                  <a:srgbClr val="C00000"/>
                </a:solidFill>
                <a:latin typeface="Times New Roman" panose="02020603050405020304" pitchFamily="18" charset="0"/>
                <a:cs typeface="Times New Roman" panose="02020603050405020304" pitchFamily="18" charset="0"/>
              </a:rPr>
              <a:t>waste collection </a:t>
            </a:r>
            <a:r>
              <a:rPr lang="en-IN" dirty="0">
                <a:latin typeface="Times New Roman" panose="02020603050405020304" pitchFamily="18" charset="0"/>
                <a:cs typeface="Times New Roman" panose="02020603050405020304" pitchFamily="18" charset="0"/>
              </a:rPr>
              <a:t>and </a:t>
            </a:r>
            <a:r>
              <a:rPr lang="en-IN" dirty="0">
                <a:solidFill>
                  <a:srgbClr val="C00000"/>
                </a:solidFill>
                <a:latin typeface="Times New Roman" panose="02020603050405020304" pitchFamily="18" charset="0"/>
                <a:cs typeface="Times New Roman" panose="02020603050405020304" pitchFamily="18" charset="0"/>
              </a:rPr>
              <a:t>recycling</a:t>
            </a:r>
            <a:r>
              <a:rPr lang="en-IN" dirty="0">
                <a:latin typeface="Times New Roman" panose="02020603050405020304" pitchFamily="18" charset="0"/>
                <a:cs typeface="Times New Roman" panose="02020603050405020304" pitchFamily="18" charset="0"/>
              </a:rPr>
              <a:t>, and </a:t>
            </a:r>
            <a:r>
              <a:rPr lang="en-IN" dirty="0">
                <a:solidFill>
                  <a:srgbClr val="C00000"/>
                </a:solidFill>
                <a:latin typeface="Times New Roman" panose="02020603050405020304" pitchFamily="18" charset="0"/>
                <a:cs typeface="Times New Roman" panose="02020603050405020304" pitchFamily="18" charset="0"/>
              </a:rPr>
              <a:t>reduce</a:t>
            </a:r>
            <a:r>
              <a:rPr lang="en-IN" dirty="0">
                <a:latin typeface="Times New Roman" panose="02020603050405020304" pitchFamily="18" charset="0"/>
                <a:cs typeface="Times New Roman" panose="02020603050405020304" pitchFamily="18" charset="0"/>
              </a:rPr>
              <a:t> the waste volumes by encouraging recycling, reuse and composting.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571472" y="428604"/>
            <a:ext cx="8229600" cy="796950"/>
          </a:xfrm>
        </p:spPr>
        <p:txBody>
          <a:bodyPr>
            <a:normAutofit fontScale="90000"/>
          </a:bodyPr>
          <a:lstStyle/>
          <a:p>
            <a:r>
              <a:rPr lang="en-IN" dirty="0">
                <a:solidFill>
                  <a:srgbClr val="0070C0"/>
                </a:solidFill>
                <a:latin typeface="Times New Roman" panose="02020603050405020304" pitchFamily="18" charset="0"/>
                <a:cs typeface="Times New Roman" panose="02020603050405020304" pitchFamily="18" charset="0"/>
              </a:rPr>
              <a:t>PROGRESS OF MSW MANAGEMENT IN INDIA </a:t>
            </a:r>
            <a:br>
              <a:rPr lang="en-IN" b="0" dirty="0">
                <a:solidFill>
                  <a:srgbClr val="0070C0"/>
                </a:solidFill>
                <a:latin typeface="Times New Roman" panose="02020603050405020304" pitchFamily="18" charset="0"/>
                <a:cs typeface="Times New Roman" panose="02020603050405020304" pitchFamily="18" charset="0"/>
              </a:rPr>
            </a:b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400" dirty="0">
                <a:solidFill>
                  <a:srgbClr val="C00000"/>
                </a:solidFill>
                <a:latin typeface="Times New Roman" panose="02020603050405020304" pitchFamily="18" charset="0"/>
                <a:cs typeface="Times New Roman" panose="02020603050405020304" pitchFamily="18" charset="0"/>
              </a:rPr>
              <a:t>Waste composition: </a:t>
            </a:r>
            <a:r>
              <a:rPr lang="en-US" sz="2400" b="0" dirty="0">
                <a:latin typeface="Times New Roman" panose="02020603050405020304" pitchFamily="18" charset="0"/>
                <a:cs typeface="Times New Roman" panose="02020603050405020304" pitchFamily="18" charset="0"/>
              </a:rPr>
              <a:t>Studies reveal that the percentage of the organic matter has remained almost static at 41% in the past 3 decades, but the recyclables have increased from 9.56% to 17.18% </a:t>
            </a:r>
          </a:p>
          <a:p>
            <a:pPr algn="just"/>
            <a:r>
              <a:rPr lang="en-US" sz="2400" dirty="0">
                <a:solidFill>
                  <a:srgbClr val="C00000"/>
                </a:solidFill>
                <a:latin typeface="Times New Roman" panose="02020603050405020304" pitchFamily="18" charset="0"/>
                <a:cs typeface="Times New Roman" panose="02020603050405020304" pitchFamily="18" charset="0"/>
              </a:rPr>
              <a:t>Waste disposal methods: </a:t>
            </a:r>
            <a:r>
              <a:rPr lang="en-US" sz="2400" b="0" dirty="0">
                <a:latin typeface="Times New Roman" panose="02020603050405020304" pitchFamily="18" charset="0"/>
                <a:cs typeface="Times New Roman" panose="02020603050405020304" pitchFamily="18" charset="0"/>
              </a:rPr>
              <a:t>Waste disposal is the final stage of the waste management cycle. </a:t>
            </a:r>
            <a:r>
              <a:rPr lang="en-US" sz="2400" b="0" dirty="0">
                <a:solidFill>
                  <a:srgbClr val="FF0000"/>
                </a:solidFill>
                <a:latin typeface="Times New Roman" panose="02020603050405020304" pitchFamily="18" charset="0"/>
                <a:cs typeface="Times New Roman" panose="02020603050405020304" pitchFamily="18" charset="0"/>
              </a:rPr>
              <a:t>About 90% of the municipal waste collected by the civic authorities in India is dumped </a:t>
            </a:r>
            <a:r>
              <a:rPr lang="en-US" sz="2400" b="0" dirty="0">
                <a:latin typeface="Times New Roman" panose="02020603050405020304" pitchFamily="18" charset="0"/>
                <a:cs typeface="Times New Roman" panose="02020603050405020304" pitchFamily="18" charset="0"/>
              </a:rPr>
              <a:t>in low-lying areas outside the city/town limits, which have no provision of </a:t>
            </a:r>
            <a:r>
              <a:rPr lang="en-US" sz="2400" b="0" i="1" dirty="0">
                <a:latin typeface="Times New Roman" panose="02020603050405020304" pitchFamily="18" charset="0"/>
                <a:cs typeface="Times New Roman" panose="02020603050405020304" pitchFamily="18" charset="0"/>
              </a:rPr>
              <a:t>leachate collection </a:t>
            </a:r>
            <a:r>
              <a:rPr lang="en-US" sz="2400" b="0" dirty="0">
                <a:latin typeface="Times New Roman" panose="02020603050405020304" pitchFamily="18" charset="0"/>
                <a:cs typeface="Times New Roman" panose="02020603050405020304" pitchFamily="18" charset="0"/>
              </a:rPr>
              <a:t>and treatment, and landfill gas collection and use.</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732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131720"/>
            <a:ext cx="8229600" cy="796950"/>
          </a:xfrm>
        </p:spPr>
        <p:txBody>
          <a:bodyPr>
            <a:normAutofit fontScale="90000"/>
          </a:bodyPr>
          <a:lstStyle/>
          <a:p>
            <a:r>
              <a:rPr lang="en-IN" dirty="0">
                <a:solidFill>
                  <a:srgbClr val="0070C0"/>
                </a:solidFill>
                <a:latin typeface="Times New Roman" panose="02020603050405020304" pitchFamily="18" charset="0"/>
                <a:cs typeface="Times New Roman" panose="02020603050405020304" pitchFamily="18" charset="0"/>
              </a:rPr>
              <a:t>PROGRESS OF MSW MANAGEMENT IN INDIA</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400" dirty="0">
                <a:solidFill>
                  <a:srgbClr val="C00000"/>
                </a:solidFill>
                <a:latin typeface="Times New Roman" panose="02020603050405020304" pitchFamily="18" charset="0"/>
                <a:cs typeface="Times New Roman" panose="02020603050405020304" pitchFamily="18" charset="0"/>
              </a:rPr>
              <a:t>Recycling</a:t>
            </a:r>
            <a:r>
              <a:rPr lang="en-US" sz="2400"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This involves collection of recyclables from various sources, which ultimately reach recycling units. It is estimated that about 40-80% of plastic waste gets recycled in India, as compared to 10-15% in the developed nations of the world. </a:t>
            </a:r>
          </a:p>
          <a:p>
            <a:pPr algn="just"/>
            <a:r>
              <a:rPr lang="en-US" sz="2400" b="0" dirty="0">
                <a:latin typeface="Times New Roman" panose="02020603050405020304" pitchFamily="18" charset="0"/>
                <a:cs typeface="Times New Roman" panose="02020603050405020304" pitchFamily="18" charset="0"/>
              </a:rPr>
              <a:t>However, due to lack of suitable government policies, incentives, subsidies, regulations, standards, etc., related to recycling, this industry is still far behind its western counterparts in terms of technology and quality of manufactured goods. Nevertheless, recycling in India is a highly organized and profit-making venture, though informal in nature. </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732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131720"/>
            <a:ext cx="8229600" cy="796950"/>
          </a:xfrm>
        </p:spPr>
        <p:txBody>
          <a:bodyPr>
            <a:normAutofit fontScale="90000"/>
          </a:bodyPr>
          <a:lstStyle/>
          <a:p>
            <a:r>
              <a:rPr lang="en-IN" dirty="0">
                <a:solidFill>
                  <a:srgbClr val="0070C0"/>
                </a:solidFill>
                <a:latin typeface="Times New Roman" panose="02020603050405020304" pitchFamily="18" charset="0"/>
                <a:cs typeface="Times New Roman" panose="02020603050405020304" pitchFamily="18" charset="0"/>
              </a:rPr>
              <a:t>PROGRESS OF MSW MANAGEMENT IN INDIA</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400" dirty="0">
                <a:solidFill>
                  <a:srgbClr val="C00000"/>
                </a:solidFill>
                <a:latin typeface="Times New Roman" panose="02020603050405020304" pitchFamily="18" charset="0"/>
                <a:cs typeface="Times New Roman" panose="02020603050405020304" pitchFamily="18" charset="0"/>
              </a:rPr>
              <a:t>Health impacts: </a:t>
            </a:r>
            <a:r>
              <a:rPr lang="en-US" sz="2400" b="0" dirty="0">
                <a:latin typeface="Times New Roman" panose="02020603050405020304" pitchFamily="18" charset="0"/>
                <a:cs typeface="Times New Roman" panose="02020603050405020304" pitchFamily="18" charset="0"/>
              </a:rPr>
              <a:t>Due to the absence of standards and norms for handling municipal wastes, municipal workers suffer occupational health hazards of waste handling. </a:t>
            </a:r>
          </a:p>
          <a:p>
            <a:pPr algn="just"/>
            <a:r>
              <a:rPr lang="en-US" sz="2400" b="0" dirty="0">
                <a:latin typeface="Times New Roman" panose="02020603050405020304" pitchFamily="18" charset="0"/>
                <a:cs typeface="Times New Roman" panose="02020603050405020304" pitchFamily="18" charset="0"/>
              </a:rPr>
              <a:t>Also, municipal workers and rag pickers who operate informally for long hours rummaging through waste also suffer from occupational health diseases ranging from respiratory illnesses (from ingesting particulates and bio-aerosols), infections (direct contact with contaminated material), puncture wounds (leading to tetanus, hepatitis and HIV infection) to headaches and nausea, etc. </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732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131720"/>
            <a:ext cx="8229600" cy="796950"/>
          </a:xfrm>
        </p:spPr>
        <p:txBody>
          <a:bodyPr>
            <a:normAutofit fontScale="90000"/>
          </a:bodyPr>
          <a:lstStyle/>
          <a:p>
            <a:r>
              <a:rPr lang="en-IN" dirty="0">
                <a:solidFill>
                  <a:srgbClr val="0070C0"/>
                </a:solidFill>
                <a:latin typeface="Times New Roman" panose="02020603050405020304" pitchFamily="18" charset="0"/>
                <a:cs typeface="Times New Roman" panose="02020603050405020304" pitchFamily="18" charset="0"/>
              </a:rPr>
              <a:t>PROGRESS OF MSW MANAGEMENT IN INDIA</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800" dirty="0">
                <a:solidFill>
                  <a:srgbClr val="C00000"/>
                </a:solidFill>
                <a:latin typeface="Times New Roman" panose="02020603050405020304" pitchFamily="18" charset="0"/>
                <a:cs typeface="Times New Roman" panose="02020603050405020304" pitchFamily="18" charset="0"/>
              </a:rPr>
              <a:t>Environmental impacts: </a:t>
            </a:r>
            <a:r>
              <a:rPr lang="en-US" sz="2800" b="0" dirty="0">
                <a:latin typeface="Times New Roman" panose="02020603050405020304" pitchFamily="18" charset="0"/>
                <a:cs typeface="Times New Roman" panose="02020603050405020304" pitchFamily="18" charset="0"/>
              </a:rPr>
              <a:t>In addition to occupational health, injury issues and environmental health also need to be mentioned in the context of waste management. Contaminated leachate and surface run-off from land disposal facilities affects ground and surface water quality. </a:t>
            </a:r>
          </a:p>
          <a:p>
            <a:pPr algn="just"/>
            <a:r>
              <a:rPr lang="en-US" sz="2800" b="0" dirty="0">
                <a:latin typeface="Times New Roman" panose="02020603050405020304" pitchFamily="18" charset="0"/>
                <a:cs typeface="Times New Roman" panose="02020603050405020304" pitchFamily="18" charset="0"/>
              </a:rPr>
              <a:t>The </a:t>
            </a:r>
            <a:r>
              <a:rPr lang="en-US" sz="2800" b="0" dirty="0">
                <a:solidFill>
                  <a:srgbClr val="FF0000"/>
                </a:solidFill>
                <a:latin typeface="Times New Roman" panose="02020603050405020304" pitchFamily="18" charset="0"/>
                <a:cs typeface="Times New Roman" panose="02020603050405020304" pitchFamily="18" charset="0"/>
              </a:rPr>
              <a:t>pneumonic plague </a:t>
            </a:r>
            <a:r>
              <a:rPr lang="en-US" sz="2800" b="0" dirty="0">
                <a:latin typeface="Times New Roman" panose="02020603050405020304" pitchFamily="18" charset="0"/>
                <a:cs typeface="Times New Roman" panose="02020603050405020304" pitchFamily="18" charset="0"/>
              </a:rPr>
              <a:t>that broke out in November 1994 in India (</a:t>
            </a:r>
            <a:r>
              <a:rPr lang="en-US" sz="2800" b="0" dirty="0" err="1">
                <a:latin typeface="Times New Roman" panose="02020603050405020304" pitchFamily="18" charset="0"/>
                <a:cs typeface="Times New Roman" panose="02020603050405020304" pitchFamily="18" charset="0"/>
              </a:rPr>
              <a:t>Surat</a:t>
            </a:r>
            <a:r>
              <a:rPr lang="en-US" sz="2800" b="0" dirty="0">
                <a:latin typeface="Times New Roman" panose="02020603050405020304" pitchFamily="18" charset="0"/>
                <a:cs typeface="Times New Roman" panose="02020603050405020304" pitchFamily="18" charset="0"/>
              </a:rPr>
              <a:t>, Gujarat) is a typical example of solid waste mismanagement. </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1135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500034" y="214290"/>
            <a:ext cx="8229600" cy="796950"/>
          </a:xfrm>
        </p:spPr>
        <p:txBody>
          <a:bodyPr>
            <a:normAutofit fontScale="90000"/>
          </a:bodyPr>
          <a:lstStyle/>
          <a:p>
            <a:r>
              <a:rPr lang="en-IN" dirty="0">
                <a:solidFill>
                  <a:srgbClr val="0070C0"/>
                </a:solidFill>
                <a:latin typeface="Times New Roman" panose="02020603050405020304" pitchFamily="18" charset="0"/>
                <a:cs typeface="Times New Roman" panose="02020603050405020304" pitchFamily="18" charset="0"/>
              </a:rPr>
              <a:t>PROGRESS OF MSW MANAGEMENT IN INDIA</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buNone/>
            </a:pPr>
            <a:r>
              <a:rPr lang="en-US" sz="2200" dirty="0">
                <a:solidFill>
                  <a:srgbClr val="C00000"/>
                </a:solidFill>
                <a:latin typeface="Times New Roman" panose="02020603050405020304" pitchFamily="18" charset="0"/>
                <a:cs typeface="Times New Roman" panose="02020603050405020304" pitchFamily="18" charset="0"/>
              </a:rPr>
              <a:t>In the project report as per the guidelines laid down in the manual on SWM are as follow:</a:t>
            </a:r>
          </a:p>
          <a:p>
            <a:pPr marL="914400" lvl="1" indent="-457200" algn="just">
              <a:buBlip>
                <a:blip r:embed="rId2"/>
              </a:buBlip>
            </a:pPr>
            <a:r>
              <a:rPr lang="en-US" sz="2200" dirty="0">
                <a:latin typeface="Times New Roman" panose="02020603050405020304" pitchFamily="18" charset="0"/>
                <a:cs typeface="Times New Roman" panose="02020603050405020304" pitchFamily="18" charset="0"/>
              </a:rPr>
              <a:t>Existing status of SWM the details of equipment machineries and infrastructures, are need to be studied.</a:t>
            </a:r>
          </a:p>
          <a:p>
            <a:pPr marL="914400" lvl="1" indent="-457200" algn="just">
              <a:buBlip>
                <a:blip r:embed="rId2"/>
              </a:buBlip>
            </a:pPr>
            <a:r>
              <a:rPr lang="en-US" sz="2200" dirty="0">
                <a:latin typeface="Times New Roman" panose="02020603050405020304" pitchFamily="18" charset="0"/>
                <a:cs typeface="Times New Roman" panose="02020603050405020304" pitchFamily="18" charset="0"/>
              </a:rPr>
              <a:t>Field study to carry out commercial, institutional and residential area garbage quantity before planning the system.</a:t>
            </a:r>
          </a:p>
          <a:p>
            <a:pPr marL="914400" lvl="1" indent="-457200" algn="just">
              <a:buBlip>
                <a:blip r:embed="rId2"/>
              </a:buBlip>
            </a:pPr>
            <a:r>
              <a:rPr lang="en-US" sz="2200" dirty="0">
                <a:latin typeface="Times New Roman" panose="02020603050405020304" pitchFamily="18" charset="0"/>
                <a:cs typeface="Times New Roman" panose="02020603050405020304" pitchFamily="18" charset="0"/>
              </a:rPr>
              <a:t>Complete physical characteristics of waste should be carried out for the garbage collected from a standard test laboratory.</a:t>
            </a:r>
          </a:p>
          <a:p>
            <a:pPr marL="914400" lvl="1" indent="-457200" algn="just">
              <a:buBlip>
                <a:blip r:embed="rId2"/>
              </a:buBlip>
            </a:pPr>
            <a:r>
              <a:rPr lang="en-US" sz="2200" dirty="0">
                <a:latin typeface="Times New Roman" panose="02020603050405020304" pitchFamily="18" charset="0"/>
                <a:cs typeface="Times New Roman" panose="02020603050405020304" pitchFamily="18" charset="0"/>
              </a:rPr>
              <a:t>Existing system of collection storage transportation processing under treatment shall be fully analyzed.</a:t>
            </a:r>
          </a:p>
          <a:p>
            <a:pPr marL="914400" lvl="1" indent="-457200" algn="just">
              <a:buBlip>
                <a:blip r:embed="rId2"/>
              </a:buBlip>
            </a:pPr>
            <a:r>
              <a:rPr lang="en-US" sz="2200" dirty="0">
                <a:latin typeface="Times New Roman" panose="02020603050405020304" pitchFamily="18" charset="0"/>
                <a:cs typeface="Times New Roman" panose="02020603050405020304" pitchFamily="18" charset="0"/>
              </a:rPr>
              <a:t>Justification for equipment and machinery required in order to ensure optimum utilization of the same.</a:t>
            </a:r>
          </a:p>
          <a:p>
            <a:pPr marL="914400" lvl="1" indent="-457200" algn="just">
              <a:buBlip>
                <a:blip r:embed="rId2"/>
              </a:buBlip>
            </a:pPr>
            <a:r>
              <a:rPr lang="en-US" sz="2200" dirty="0">
                <a:latin typeface="Times New Roman" panose="02020603050405020304" pitchFamily="18" charset="0"/>
                <a:cs typeface="Times New Roman" panose="02020603050405020304" pitchFamily="18" charset="0"/>
              </a:rPr>
              <a:t>Detailed design and drawing of proposed solid waste management system including landfills and best processing plant should be carried out for development of sanitary landfill.</a:t>
            </a:r>
          </a:p>
        </p:txBody>
      </p:sp>
    </p:spTree>
    <p:extLst>
      <p:ext uri="{BB962C8B-B14F-4D97-AF65-F5344CB8AC3E}">
        <p14:creationId xmlns:p14="http://schemas.microsoft.com/office/powerpoint/2010/main" val="657775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57200" y="0"/>
            <a:ext cx="8229600" cy="796950"/>
          </a:xfrm>
        </p:spPr>
        <p:txBody>
          <a:bodyPr>
            <a:normAutofit fontScale="90000"/>
          </a:bodyPr>
          <a:lstStyle/>
          <a:p>
            <a:r>
              <a:rPr lang="en-IN" dirty="0">
                <a:solidFill>
                  <a:srgbClr val="0070C0"/>
                </a:solidFill>
                <a:latin typeface="Times New Roman" panose="02020603050405020304" pitchFamily="18" charset="0"/>
                <a:cs typeface="Times New Roman" panose="02020603050405020304" pitchFamily="18" charset="0"/>
              </a:rPr>
              <a:t>PROGRESS OF MSW MANAGEMENT IN INDIA</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117848" y="823020"/>
            <a:ext cx="8568952" cy="5211960"/>
          </a:xfrm>
        </p:spPr>
        <p:txBody>
          <a:bodyPr>
            <a:noAutofit/>
          </a:bodyPr>
          <a:lstStyle/>
          <a:p>
            <a:pPr lvl="1" algn="just">
              <a:lnSpc>
                <a:spcPct val="150000"/>
              </a:lnSpc>
              <a:buBlip>
                <a:blip r:embed="rId2"/>
              </a:buBlip>
            </a:pPr>
            <a:r>
              <a:rPr lang="en-US" sz="2000" dirty="0">
                <a:latin typeface="Times New Roman" panose="02020603050405020304" pitchFamily="18" charset="0"/>
                <a:cs typeface="Times New Roman" panose="02020603050405020304" pitchFamily="18" charset="0"/>
              </a:rPr>
              <a:t>Detailed design and drawing of proposed solid waste management system including landfills and best processing plant should be carried out for development of sanitary landfill.</a:t>
            </a:r>
          </a:p>
          <a:p>
            <a:pPr lvl="1" algn="just">
              <a:lnSpc>
                <a:spcPct val="150000"/>
              </a:lnSpc>
              <a:buBlip>
                <a:blip r:embed="rId2"/>
              </a:buBlip>
            </a:pPr>
            <a:r>
              <a:rPr lang="en-US" sz="2000" dirty="0">
                <a:latin typeface="Times New Roman" panose="02020603050405020304" pitchFamily="18" charset="0"/>
                <a:cs typeface="Times New Roman" panose="02020603050405020304" pitchFamily="18" charset="0"/>
              </a:rPr>
              <a:t>Mechanism of operation and maintenance off equipment and machinery and its upkeep preventive maintenance on regular basis for existing equipment and machinery.</a:t>
            </a:r>
          </a:p>
          <a:p>
            <a:pPr lvl="1" algn="just">
              <a:lnSpc>
                <a:spcPct val="150000"/>
              </a:lnSpc>
              <a:buBlip>
                <a:blip r:embed="rId2"/>
              </a:buBlip>
            </a:pPr>
            <a:r>
              <a:rPr lang="en-US" sz="2000" dirty="0">
                <a:latin typeface="Times New Roman" panose="02020603050405020304" pitchFamily="18" charset="0"/>
                <a:cs typeface="Times New Roman" panose="02020603050405020304" pitchFamily="18" charset="0"/>
              </a:rPr>
              <a:t>A routing plan for storage and collection of garbage based on the city layout.</a:t>
            </a:r>
          </a:p>
          <a:p>
            <a:pPr lvl="1" algn="just">
              <a:lnSpc>
                <a:spcPct val="150000"/>
              </a:lnSpc>
              <a:buBlip>
                <a:blip r:embed="rId2"/>
              </a:buBlip>
            </a:pPr>
            <a:r>
              <a:rPr lang="en-US" sz="2000" dirty="0">
                <a:latin typeface="Times New Roman" panose="02020603050405020304" pitchFamily="18" charset="0"/>
                <a:cs typeface="Times New Roman" panose="02020603050405020304" pitchFamily="18" charset="0"/>
              </a:rPr>
              <a:t>Proposed institutional and financial reforms after completion of scheme.</a:t>
            </a:r>
          </a:p>
          <a:p>
            <a:pPr lvl="1" algn="just">
              <a:lnSpc>
                <a:spcPct val="150000"/>
              </a:lnSpc>
              <a:buBlip>
                <a:blip r:embed="rId2"/>
              </a:buBlip>
            </a:pPr>
            <a:r>
              <a:rPr lang="en-US" sz="2000" dirty="0">
                <a:latin typeface="Times New Roman" panose="02020603050405020304" pitchFamily="18" charset="0"/>
                <a:cs typeface="Times New Roman" panose="02020603050405020304" pitchFamily="18" charset="0"/>
              </a:rPr>
              <a:t>Action plan for effective operation and maintenance imposition of user charges.</a:t>
            </a:r>
          </a:p>
          <a:p>
            <a:pPr lvl="1" algn="just">
              <a:lnSpc>
                <a:spcPct val="150000"/>
              </a:lnSpc>
              <a:buBlip>
                <a:blip r:embed="rId2"/>
              </a:buBlip>
            </a:pPr>
            <a:r>
              <a:rPr lang="en-US" sz="2000" dirty="0">
                <a:latin typeface="Times New Roman" panose="02020603050405020304" pitchFamily="18" charset="0"/>
                <a:cs typeface="Times New Roman" panose="02020603050405020304" pitchFamily="18" charset="0"/>
              </a:rPr>
              <a:t>Details of suitable land for setting up integrated waste management facility in position including land for sanitary landfill.</a:t>
            </a:r>
          </a:p>
        </p:txBody>
      </p:sp>
    </p:spTree>
    <p:extLst>
      <p:ext uri="{BB962C8B-B14F-4D97-AF65-F5344CB8AC3E}">
        <p14:creationId xmlns:p14="http://schemas.microsoft.com/office/powerpoint/2010/main" val="657775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istrict Minister visits Zero Waste Management Project at Kumbarakoppal  Karnataka in 2021 | Waste to energy, Zero waste management, Waste management  syste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0790" y="1556792"/>
            <a:ext cx="4541393" cy="34563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7504" y="18864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285720" y="1331640"/>
            <a:ext cx="4012802" cy="5312070"/>
          </a:xfrm>
        </p:spPr>
        <p:txBody>
          <a:bodyPr>
            <a:noAutofit/>
          </a:bodyPr>
          <a:lstStyle/>
          <a:p>
            <a:pPr marL="0" indent="0" algn="just"/>
            <a:r>
              <a:rPr lang="en-US" sz="2400" b="0" dirty="0">
                <a:latin typeface="Times New Roman" panose="02020603050405020304" pitchFamily="18" charset="0"/>
                <a:cs typeface="Times New Roman" panose="02020603050405020304" pitchFamily="18" charset="0"/>
              </a:rPr>
              <a:t>Solid waste management (SWM) is associated with the control of waste generation, its storage, collection, transfer and transport, processing and disposal in a manner that is in accordance with the best principles of public health, economics, engineering, conservation, aesthetics, public attitude and other environmental considerations. </a:t>
            </a:r>
          </a:p>
          <a:p>
            <a:pPr marL="0" indent="0" algn="just">
              <a:buNone/>
            </a:pPr>
            <a:endParaRPr 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3810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183341" y="1196752"/>
            <a:ext cx="8777318" cy="5671305"/>
          </a:xfrm>
        </p:spPr>
        <p:txBody>
          <a:bodyPr>
            <a:noAutofit/>
          </a:bodyPr>
          <a:lstStyle/>
          <a:p>
            <a:pPr marL="0" indent="0" algn="just"/>
            <a:r>
              <a:rPr lang="en-US" sz="2400" b="0" dirty="0">
                <a:latin typeface="Times New Roman" panose="02020603050405020304" pitchFamily="18" charset="0"/>
                <a:cs typeface="Times New Roman" panose="02020603050405020304" pitchFamily="18" charset="0"/>
              </a:rPr>
              <a:t>SWM processes differ depending on factors such as economic status (e.g., the ratio of wealth created by the production of primary products to that derived from manufactured goods, per capita income, etc.), degree of industrialization, social development (e.g., education, literacy, healthcare, etc.) and quality of life of a location. In addition, regional, seasonal and economic differences influence the SWM processes. </a:t>
            </a:r>
          </a:p>
          <a:p>
            <a:pPr marL="0" indent="0" algn="just"/>
            <a:r>
              <a:rPr lang="en-US" sz="2400" b="0" dirty="0">
                <a:latin typeface="Times New Roman" panose="02020603050405020304" pitchFamily="18" charset="0"/>
                <a:cs typeface="Times New Roman" panose="02020603050405020304" pitchFamily="18" charset="0"/>
              </a:rPr>
              <a:t> This, therefore, warrants management strategies that are economically viable, technically feasible and socially acceptable to carry out such of the functions as are listed </a:t>
            </a:r>
          </a:p>
          <a:p>
            <a:pPr lvl="1"/>
            <a:r>
              <a:rPr lang="en-US" sz="2400" b="0" dirty="0">
                <a:latin typeface="Times New Roman" panose="02020603050405020304" pitchFamily="18" charset="0"/>
                <a:cs typeface="Times New Roman" panose="02020603050405020304" pitchFamily="18" charset="0"/>
              </a:rPr>
              <a:t>Protection of environmental health. </a:t>
            </a:r>
          </a:p>
          <a:p>
            <a:pPr lvl="1"/>
            <a:r>
              <a:rPr lang="en-US" sz="2400" b="0" dirty="0">
                <a:latin typeface="Times New Roman" panose="02020603050405020304" pitchFamily="18" charset="0"/>
                <a:cs typeface="Times New Roman" panose="02020603050405020304" pitchFamily="18" charset="0"/>
              </a:rPr>
              <a:t>Promotion of environmental quality. </a:t>
            </a:r>
          </a:p>
          <a:p>
            <a:pPr lvl="1"/>
            <a:r>
              <a:rPr lang="en-US" sz="2400" b="0" dirty="0">
                <a:latin typeface="Times New Roman" panose="02020603050405020304" pitchFamily="18" charset="0"/>
                <a:cs typeface="Times New Roman" panose="02020603050405020304" pitchFamily="18" charset="0"/>
              </a:rPr>
              <a:t>Supporting the efficiency and productivity of the economy. </a:t>
            </a:r>
          </a:p>
          <a:p>
            <a:pPr lvl="1"/>
            <a:r>
              <a:rPr lang="en-US" sz="2400" b="0" dirty="0">
                <a:latin typeface="Times New Roman" panose="02020603050405020304" pitchFamily="18" charset="0"/>
                <a:cs typeface="Times New Roman" panose="02020603050405020304" pitchFamily="18" charset="0"/>
              </a:rPr>
              <a:t>Generation of employment and income. </a:t>
            </a:r>
          </a:p>
          <a:p>
            <a:pPr marL="0" indent="0" algn="just">
              <a:buNone/>
            </a:pPr>
            <a:endParaRPr 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2849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109391" y="1357434"/>
            <a:ext cx="8784976" cy="4813995"/>
          </a:xfrm>
        </p:spPr>
        <p:txBody>
          <a:bodyPr>
            <a:noAutofit/>
          </a:bodyPr>
          <a:lstStyle/>
          <a:p>
            <a:pPr marL="0" indent="0" algn="just"/>
            <a:r>
              <a:rPr lang="en-US" sz="2400" b="0" dirty="0">
                <a:latin typeface="Times New Roman" panose="02020603050405020304" pitchFamily="18" charset="0"/>
                <a:cs typeface="Times New Roman" panose="02020603050405020304" pitchFamily="18" charset="0"/>
              </a:rPr>
              <a:t>SWM has socio-economic and environmental dimensions. In the socio-economic dimension, for example, it includes various phases such as waste storage, collection, transport and disposal, and the management of these phases has to be integrated. In other words, wastes have to be properly stored, collected and disposed of by co-operative management. </a:t>
            </a:r>
          </a:p>
          <a:p>
            <a:pPr marL="0" indent="0" algn="just"/>
            <a:r>
              <a:rPr lang="en-US" sz="2400" b="0" dirty="0">
                <a:latin typeface="Times New Roman" panose="02020603050405020304" pitchFamily="18" charset="0"/>
                <a:cs typeface="Times New Roman" panose="02020603050405020304" pitchFamily="18" charset="0"/>
              </a:rPr>
              <a:t>In addition, poor management of wastes on the user side such as disposing of wastes in the streets, storm water drains, rivers and lakes has to be avoided to preserve the environment, control vector-born diseases and ensure water quality/resource. </a:t>
            </a:r>
          </a:p>
        </p:txBody>
      </p:sp>
    </p:spTree>
    <p:extLst>
      <p:ext uri="{BB962C8B-B14F-4D97-AF65-F5344CB8AC3E}">
        <p14:creationId xmlns:p14="http://schemas.microsoft.com/office/powerpoint/2010/main" val="1957670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6204" b="-6031"/>
          <a:stretch/>
        </p:blipFill>
        <p:spPr bwMode="auto">
          <a:xfrm>
            <a:off x="1600200" y="1222772"/>
            <a:ext cx="6324600" cy="539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07504" y="188640"/>
            <a:ext cx="8928992" cy="1143000"/>
          </a:xfrm>
        </p:spPr>
        <p:txBody>
          <a:bodyPr>
            <a:normAutofit/>
          </a:bodyPr>
          <a:lstStyle/>
          <a:p>
            <a:pPr algn="ctr"/>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179512" y="1196752"/>
            <a:ext cx="8784976" cy="4813995"/>
          </a:xfrm>
        </p:spPr>
        <p:txBody>
          <a:bodyPr>
            <a:noAutofit/>
          </a:bodyPr>
          <a:lstStyle/>
          <a:p>
            <a:endParaRPr lang="en-US" sz="2000" b="0" dirty="0"/>
          </a:p>
          <a:p>
            <a:pPr marL="0" indent="0" algn="just">
              <a:buNone/>
            </a:pPr>
            <a:endParaRPr lang="en-US" sz="2000" b="0" dirty="0"/>
          </a:p>
        </p:txBody>
      </p:sp>
      <p:sp>
        <p:nvSpPr>
          <p:cNvPr id="4" name="TextBox 3"/>
          <p:cNvSpPr txBox="1"/>
          <p:nvPr/>
        </p:nvSpPr>
        <p:spPr>
          <a:xfrm>
            <a:off x="1290484" y="6248400"/>
            <a:ext cx="662940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 Typical SWM System: Functional Elements </a:t>
            </a:r>
          </a:p>
        </p:txBody>
      </p:sp>
    </p:spTree>
    <p:extLst>
      <p:ext uri="{BB962C8B-B14F-4D97-AF65-F5344CB8AC3E}">
        <p14:creationId xmlns:p14="http://schemas.microsoft.com/office/powerpoint/2010/main" val="4069282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60"/>
            <a:ext cx="8229600" cy="1143000"/>
          </a:xfrm>
        </p:spPr>
        <p:txBody>
          <a:bodyPr>
            <a:normAutofit/>
          </a:bodyPr>
          <a:lstStyle/>
          <a:p>
            <a:r>
              <a:rPr lang="en-IN" sz="3200" dirty="0">
                <a:solidFill>
                  <a:srgbClr val="0070C0"/>
                </a:solidFill>
                <a:latin typeface="Times New Roman" panose="02020603050405020304" pitchFamily="18" charset="0"/>
                <a:cs typeface="Times New Roman" panose="02020603050405020304" pitchFamily="18" charset="0"/>
              </a:rPr>
              <a:t>SOURCES OF SOLID WASTES</a:t>
            </a:r>
          </a:p>
        </p:txBody>
      </p:sp>
      <p:sp>
        <p:nvSpPr>
          <p:cNvPr id="3" name="Content Placeholder 2"/>
          <p:cNvSpPr>
            <a:spLocks noGrp="1"/>
          </p:cNvSpPr>
          <p:nvPr>
            <p:ph idx="1"/>
          </p:nvPr>
        </p:nvSpPr>
        <p:spPr>
          <a:xfrm>
            <a:off x="78537" y="1285860"/>
            <a:ext cx="8929718" cy="5383500"/>
          </a:xfrm>
        </p:spPr>
        <p:txBody>
          <a:bodyPr>
            <a:normAutofit/>
          </a:bodyPr>
          <a:lstStyle/>
          <a:p>
            <a:pPr algn="just"/>
            <a:r>
              <a:rPr lang="en-IN" sz="2200" dirty="0">
                <a:latin typeface="Times New Roman" panose="02020603050405020304" pitchFamily="18" charset="0"/>
                <a:cs typeface="Times New Roman" panose="02020603050405020304" pitchFamily="18" charset="0"/>
              </a:rPr>
              <a:t>Solid wastes are the </a:t>
            </a:r>
            <a:r>
              <a:rPr lang="en-IN" sz="2200" dirty="0">
                <a:solidFill>
                  <a:srgbClr val="C00000"/>
                </a:solidFill>
                <a:latin typeface="Times New Roman" panose="02020603050405020304" pitchFamily="18" charset="0"/>
                <a:cs typeface="Times New Roman" panose="02020603050405020304" pitchFamily="18" charset="0"/>
              </a:rPr>
              <a:t>organic and inorganic materials </a:t>
            </a:r>
            <a:r>
              <a:rPr lang="en-IN" sz="2200" dirty="0">
                <a:latin typeface="Times New Roman" panose="02020603050405020304" pitchFamily="18" charset="0"/>
                <a:cs typeface="Times New Roman" panose="02020603050405020304" pitchFamily="18" charset="0"/>
              </a:rPr>
              <a:t>such as product packaging, grass clippings, furniture, clothing, bottles, kitchen refuse, paper appliances, paint cans, batteries and etc., </a:t>
            </a:r>
            <a:r>
              <a:rPr lang="en-IN" sz="2200" dirty="0">
                <a:solidFill>
                  <a:srgbClr val="C00000"/>
                </a:solidFill>
                <a:latin typeface="Times New Roman" panose="02020603050405020304" pitchFamily="18" charset="0"/>
                <a:cs typeface="Times New Roman" panose="02020603050405020304" pitchFamily="18" charset="0"/>
              </a:rPr>
              <a:t>produced in a society</a:t>
            </a:r>
            <a:r>
              <a:rPr lang="en-IN" sz="2200" dirty="0">
                <a:latin typeface="Times New Roman" panose="02020603050405020304" pitchFamily="18" charset="0"/>
                <a:cs typeface="Times New Roman" panose="02020603050405020304" pitchFamily="18" charset="0"/>
              </a:rPr>
              <a:t>, which do not generally carry any value to the first users.</a:t>
            </a:r>
          </a:p>
          <a:p>
            <a:pPr marL="0" indent="0" algn="just">
              <a:buNone/>
            </a:pPr>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Solid wastes are classified on the basis of source of generation and type.</a:t>
            </a:r>
          </a:p>
          <a:p>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5" y="8233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179512" y="990600"/>
            <a:ext cx="8784976" cy="4813995"/>
          </a:xfrm>
        </p:spPr>
        <p:txBody>
          <a:bodyPr>
            <a:noAutofit/>
          </a:bodyPr>
          <a:lstStyle/>
          <a:p>
            <a:pPr marL="0" indent="0" algn="just"/>
            <a:r>
              <a:rPr lang="en-US" sz="2400" dirty="0">
                <a:solidFill>
                  <a:srgbClr val="C00000"/>
                </a:solidFill>
                <a:latin typeface="Times New Roman" panose="02020603050405020304" pitchFamily="18" charset="0"/>
                <a:cs typeface="Times New Roman" panose="02020603050405020304" pitchFamily="18" charset="0"/>
              </a:rPr>
              <a:t>Waste generation: </a:t>
            </a:r>
            <a:r>
              <a:rPr lang="en-US" sz="2400" b="0" dirty="0">
                <a:latin typeface="Times New Roman" panose="02020603050405020304" pitchFamily="18" charset="0"/>
                <a:cs typeface="Times New Roman" panose="02020603050405020304" pitchFamily="18" charset="0"/>
              </a:rPr>
              <a:t>Wastes are generated at the start of any process, and thereafter, at every stage as raw materials are converted into goods for consumption. </a:t>
            </a:r>
          </a:p>
          <a:p>
            <a:pPr marL="0" indent="0" algn="just"/>
            <a:r>
              <a:rPr lang="en-US" sz="2400" b="0" dirty="0">
                <a:latin typeface="Times New Roman" panose="02020603050405020304" pitchFamily="18" charset="0"/>
                <a:cs typeface="Times New Roman" panose="02020603050405020304" pitchFamily="18" charset="0"/>
              </a:rPr>
              <a:t>The source of waste generation, determines quantity, composition and waste characteristics. For example, wastes are generated from households, commercial areas, industries, institutions, street cleaning and other municipal services. The most important aspect of this part of the SWM system is the identification of waste. </a:t>
            </a:r>
          </a:p>
        </p:txBody>
      </p:sp>
      <p:pic>
        <p:nvPicPr>
          <p:cNvPr id="7170" name="Picture 2" descr="Daily waste generation decreased by 1,000 tons in Tehran - Tehran Times"/>
          <p:cNvPicPr>
            <a:picLocks noChangeAspect="1" noChangeArrowheads="1"/>
          </p:cNvPicPr>
          <p:nvPr/>
        </p:nvPicPr>
        <p:blipFill rotWithShape="1">
          <a:blip r:embed="rId2">
            <a:extLst>
              <a:ext uri="{28A0092B-C50C-407E-A947-70E740481C1C}">
                <a14:useLocalDpi xmlns:a14="http://schemas.microsoft.com/office/drawing/2010/main" val="0"/>
              </a:ext>
            </a:extLst>
          </a:blip>
          <a:srcRect t="36316" b="-36316"/>
          <a:stretch/>
        </p:blipFill>
        <p:spPr bwMode="auto">
          <a:xfrm>
            <a:off x="1472381" y="3774407"/>
            <a:ext cx="6248400" cy="41551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90484" y="6406338"/>
            <a:ext cx="662940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Waste generation</a:t>
            </a:r>
          </a:p>
        </p:txBody>
      </p:sp>
    </p:spTree>
    <p:extLst>
      <p:ext uri="{BB962C8B-B14F-4D97-AF65-F5344CB8AC3E}">
        <p14:creationId xmlns:p14="http://schemas.microsoft.com/office/powerpoint/2010/main" val="19576705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400" dirty="0">
                <a:solidFill>
                  <a:srgbClr val="C00000"/>
                </a:solidFill>
                <a:latin typeface="Times New Roman" panose="02020603050405020304" pitchFamily="18" charset="0"/>
                <a:cs typeface="Times New Roman" panose="02020603050405020304" pitchFamily="18" charset="0"/>
              </a:rPr>
              <a:t>Waste storage: </a:t>
            </a:r>
            <a:r>
              <a:rPr lang="en-US" sz="2400" b="0" dirty="0">
                <a:latin typeface="Times New Roman" panose="02020603050405020304" pitchFamily="18" charset="0"/>
                <a:cs typeface="Times New Roman" panose="02020603050405020304" pitchFamily="18" charset="0"/>
              </a:rPr>
              <a:t>Storage is a key functional element because collection of wastes never takes place at the source or at the time of their generation. </a:t>
            </a:r>
          </a:p>
          <a:p>
            <a:pPr marL="0" indent="0" algn="just"/>
            <a:r>
              <a:rPr lang="en-US" sz="2400" b="0" dirty="0">
                <a:latin typeface="Times New Roman" panose="02020603050405020304" pitchFamily="18" charset="0"/>
                <a:cs typeface="Times New Roman" panose="02020603050405020304" pitchFamily="18" charset="0"/>
              </a:rPr>
              <a:t>The heterogeneous wastes generated in residential areas must be removed within 8 days due to shortage of storage space and presence of biodegradable material. Onsite storage is of primary importance due to aesthetic consideration, public health and economics involved. </a:t>
            </a:r>
          </a:p>
          <a:p>
            <a:pPr marL="0" indent="0" algn="just"/>
            <a:r>
              <a:rPr lang="en-US" sz="2400" b="0" dirty="0">
                <a:latin typeface="Times New Roman" panose="02020603050405020304" pitchFamily="18" charset="0"/>
                <a:cs typeface="Times New Roman" panose="02020603050405020304" pitchFamily="18" charset="0"/>
              </a:rPr>
              <a:t>Some of the options for storage are plastic containers, conventional dustbins (of households), used oil drums, large storage bins                         (for institutions and commercial areas or servicing depots), etc. </a:t>
            </a:r>
          </a:p>
        </p:txBody>
      </p:sp>
    </p:spTree>
    <p:extLst>
      <p:ext uri="{BB962C8B-B14F-4D97-AF65-F5344CB8AC3E}">
        <p14:creationId xmlns:p14="http://schemas.microsoft.com/office/powerpoint/2010/main" val="1957670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400" dirty="0">
                <a:solidFill>
                  <a:srgbClr val="C00000"/>
                </a:solidFill>
                <a:latin typeface="Times New Roman" panose="02020603050405020304" pitchFamily="18" charset="0"/>
                <a:cs typeface="Times New Roman" panose="02020603050405020304" pitchFamily="18" charset="0"/>
              </a:rPr>
              <a:t>Waste collection: </a:t>
            </a:r>
            <a:r>
              <a:rPr lang="en-US" sz="2400" b="0" dirty="0">
                <a:latin typeface="Times New Roman" panose="02020603050405020304" pitchFamily="18" charset="0"/>
                <a:cs typeface="Times New Roman" panose="02020603050405020304" pitchFamily="18" charset="0"/>
              </a:rPr>
              <a:t>This includes gathering of wastes and hauling them to the location, where the collection vehicle is emptied, which may be a transfer station (i.e., intermediate station where wastes from smaller vehicles are transferred to larger ones and also segregated), a processing plant or a disposal site. </a:t>
            </a:r>
          </a:p>
          <a:p>
            <a:pPr marL="0" indent="0" algn="just"/>
            <a:r>
              <a:rPr lang="en-US" sz="2400" b="0" dirty="0">
                <a:latin typeface="Times New Roman" panose="02020603050405020304" pitchFamily="18" charset="0"/>
                <a:cs typeface="Times New Roman" panose="02020603050405020304" pitchFamily="18" charset="0"/>
              </a:rPr>
              <a:t>Collection depends on the number of containers, frequency of collection, types of collection services and routes. Typically, collection is provided under various management arrangements, ranging from municipal services to franchised services, and under various forms of contracts. </a:t>
            </a:r>
          </a:p>
        </p:txBody>
      </p:sp>
    </p:spTree>
    <p:extLst>
      <p:ext uri="{BB962C8B-B14F-4D97-AF65-F5344CB8AC3E}">
        <p14:creationId xmlns:p14="http://schemas.microsoft.com/office/powerpoint/2010/main" val="8050014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400" dirty="0">
                <a:solidFill>
                  <a:srgbClr val="C00000"/>
                </a:solidFill>
                <a:latin typeface="Times New Roman" panose="02020603050405020304" pitchFamily="18" charset="0"/>
                <a:cs typeface="Times New Roman" panose="02020603050405020304" pitchFamily="18" charset="0"/>
              </a:rPr>
              <a:t>Transfer and transport: </a:t>
            </a:r>
            <a:r>
              <a:rPr lang="en-US" sz="2400" b="0" dirty="0">
                <a:latin typeface="Times New Roman" panose="02020603050405020304" pitchFamily="18" charset="0"/>
                <a:cs typeface="Times New Roman" panose="02020603050405020304" pitchFamily="18" charset="0"/>
              </a:rPr>
              <a:t>This functional element involves: </a:t>
            </a:r>
          </a:p>
          <a:p>
            <a:pPr marL="0" indent="0" algn="just"/>
            <a:r>
              <a:rPr lang="en-US" sz="2400" b="0" dirty="0">
                <a:latin typeface="Times New Roman" panose="02020603050405020304" pitchFamily="18" charset="0"/>
                <a:cs typeface="Times New Roman" panose="02020603050405020304" pitchFamily="18" charset="0"/>
              </a:rPr>
              <a:t>The transfer of wastes from smaller collection vehicles, where necessary to overcome the problem of narrow access lanes, to larger ones at transfer stations; </a:t>
            </a:r>
          </a:p>
          <a:p>
            <a:pPr marL="0" indent="0" algn="just"/>
            <a:r>
              <a:rPr lang="en-US" sz="2400" b="0" dirty="0">
                <a:latin typeface="Times New Roman" panose="02020603050405020304" pitchFamily="18" charset="0"/>
                <a:cs typeface="Times New Roman" panose="02020603050405020304" pitchFamily="18" charset="0"/>
              </a:rPr>
              <a:t>The subsequent transport of the wastes, usually over long distances, to disposal sites. </a:t>
            </a:r>
          </a:p>
          <a:p>
            <a:pPr marL="0" indent="0" algn="just"/>
            <a:r>
              <a:rPr lang="en-US" sz="2400" dirty="0">
                <a:solidFill>
                  <a:srgbClr val="C00000"/>
                </a:solidFill>
                <a:latin typeface="Times New Roman" panose="02020603050405020304" pitchFamily="18" charset="0"/>
                <a:cs typeface="Times New Roman" panose="02020603050405020304" pitchFamily="18" charset="0"/>
              </a:rPr>
              <a:t>Processing: </a:t>
            </a:r>
            <a:r>
              <a:rPr lang="en-US" sz="2400" b="0" dirty="0">
                <a:latin typeface="Times New Roman" panose="02020603050405020304" pitchFamily="18" charset="0"/>
                <a:cs typeface="Times New Roman" panose="02020603050405020304" pitchFamily="18" charset="0"/>
              </a:rPr>
              <a:t>Processing is required to alter the physical and chemical characteristics of wastes for energy and resource recovery and recycling. The important processing techniques include compaction, thermal volume reduction, manual separation of waste components, incineration and composting. </a:t>
            </a:r>
          </a:p>
        </p:txBody>
      </p:sp>
    </p:spTree>
    <p:extLst>
      <p:ext uri="{BB962C8B-B14F-4D97-AF65-F5344CB8AC3E}">
        <p14:creationId xmlns:p14="http://schemas.microsoft.com/office/powerpoint/2010/main" val="8050014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400" dirty="0">
                <a:solidFill>
                  <a:srgbClr val="C00000"/>
                </a:solidFill>
                <a:latin typeface="Times New Roman" panose="02020603050405020304" pitchFamily="18" charset="0"/>
                <a:cs typeface="Times New Roman" panose="02020603050405020304" pitchFamily="18" charset="0"/>
              </a:rPr>
              <a:t>Recovery and recycling: </a:t>
            </a:r>
            <a:r>
              <a:rPr lang="en-US" sz="2400" b="0" dirty="0">
                <a:latin typeface="Times New Roman" panose="02020603050405020304" pitchFamily="18" charset="0"/>
                <a:cs typeface="Times New Roman" panose="02020603050405020304" pitchFamily="18" charset="0"/>
              </a:rPr>
              <a:t>This includes various techniques, equipment and facilities used to improve both the efficiency of disposal system and recovery of usable material and energy. Recovery involves the separation of valuable resources from the mixed solid wastes, delivered at transfer stations or processing plants. </a:t>
            </a:r>
          </a:p>
          <a:p>
            <a:pPr marL="0" indent="0" algn="just"/>
            <a:r>
              <a:rPr lang="en-US" sz="2400" b="0" dirty="0">
                <a:latin typeface="Times New Roman" panose="02020603050405020304" pitchFamily="18" charset="0"/>
                <a:cs typeface="Times New Roman" panose="02020603050405020304" pitchFamily="18" charset="0"/>
              </a:rPr>
              <a:t>It also involves size reduction and density separation by air classifier, magnetic device for iron and screens for glass. The selection of any recovery process is a function of economics, i.e., costs of separation versus the recovered-material products. Certain recovered materials like glass, plastics, paper, etc., can be recycled as they have economic value. </a:t>
            </a:r>
          </a:p>
        </p:txBody>
      </p:sp>
    </p:spTree>
    <p:extLst>
      <p:ext uri="{BB962C8B-B14F-4D97-AF65-F5344CB8AC3E}">
        <p14:creationId xmlns:p14="http://schemas.microsoft.com/office/powerpoint/2010/main" val="3223547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a:solidFill>
                  <a:srgbClr val="0070C0"/>
                </a:solidFill>
                <a:latin typeface="Times New Roman" panose="02020603050405020304" pitchFamily="18" charset="0"/>
                <a:cs typeface="Times New Roman" panose="02020603050405020304" pitchFamily="18" charset="0"/>
              </a:rPr>
              <a:t>SOLID WASTE MANAGEMENT SYSTEM </a:t>
            </a:r>
          </a:p>
        </p:txBody>
      </p:sp>
      <p:sp>
        <p:nvSpPr>
          <p:cNvPr id="3" name="Content Placeholder 2"/>
          <p:cNvSpPr>
            <a:spLocks noGrp="1"/>
          </p:cNvSpPr>
          <p:nvPr>
            <p:ph idx="1"/>
          </p:nvPr>
        </p:nvSpPr>
        <p:spPr>
          <a:xfrm>
            <a:off x="179512" y="1196752"/>
            <a:ext cx="8784976" cy="5304082"/>
          </a:xfrm>
        </p:spPr>
        <p:txBody>
          <a:bodyPr>
            <a:noAutofit/>
          </a:bodyPr>
          <a:lstStyle/>
          <a:p>
            <a:pPr marL="0" indent="0" algn="just"/>
            <a:r>
              <a:rPr lang="en-US" sz="2400" dirty="0">
                <a:solidFill>
                  <a:srgbClr val="C00000"/>
                </a:solidFill>
                <a:latin typeface="Times New Roman" panose="02020603050405020304" pitchFamily="18" charset="0"/>
                <a:cs typeface="Times New Roman" panose="02020603050405020304" pitchFamily="18" charset="0"/>
              </a:rPr>
              <a:t>Waste disposal: </a:t>
            </a:r>
            <a:r>
              <a:rPr lang="en-US" sz="2400" b="0" dirty="0">
                <a:latin typeface="Times New Roman" panose="02020603050405020304" pitchFamily="18" charset="0"/>
                <a:cs typeface="Times New Roman" panose="02020603050405020304" pitchFamily="18" charset="0"/>
              </a:rPr>
              <a:t>Disposal is the ultimate fate of all solid wastes, be they residential wastes, semi-solid wastes from municipal and industrial treatment plants, incinerator residues, composts or other substances that have no further use to the society. </a:t>
            </a:r>
          </a:p>
          <a:p>
            <a:pPr marL="0" indent="0" algn="just"/>
            <a:r>
              <a:rPr lang="en-US" sz="2400" b="0" dirty="0">
                <a:latin typeface="Times New Roman" panose="02020603050405020304" pitchFamily="18" charset="0"/>
                <a:cs typeface="Times New Roman" panose="02020603050405020304" pitchFamily="18" charset="0"/>
              </a:rPr>
              <a:t>Thus, land use planning becomes a primary determinant in the selection, design and operation of landfill operations. A modern sanitary landfill is a method of disposing solid waste without creating a nuisance and hazard to public health. </a:t>
            </a:r>
          </a:p>
          <a:p>
            <a:pPr marL="0" indent="0" algn="just"/>
            <a:r>
              <a:rPr lang="en-US" sz="2400" b="0" dirty="0">
                <a:latin typeface="Times New Roman" panose="02020603050405020304" pitchFamily="18" charset="0"/>
                <a:cs typeface="Times New Roman" panose="02020603050405020304" pitchFamily="18" charset="0"/>
              </a:rPr>
              <a:t>Generally, engineering principles are followed to confine the wastes to the smallest possible area, reduce them to the lowest particle volume by compaction at the site and cover them after each day’s operation to reduce exposure to vermin. One of the most important functional elements of SWM, therefore, relates to the final use of the reclaimed land. </a:t>
            </a:r>
          </a:p>
        </p:txBody>
      </p:sp>
    </p:spTree>
    <p:extLst>
      <p:ext uri="{BB962C8B-B14F-4D97-AF65-F5344CB8AC3E}">
        <p14:creationId xmlns:p14="http://schemas.microsoft.com/office/powerpoint/2010/main" val="32235475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C72F-F3B0-2A09-66F2-F218D16FC1D8}"/>
              </a:ext>
            </a:extLst>
          </p:cNvPr>
          <p:cNvSpPr>
            <a:spLocks noGrp="1"/>
          </p:cNvSpPr>
          <p:nvPr>
            <p:ph type="title"/>
          </p:nvPr>
        </p:nvSpPr>
        <p:spPr>
          <a:xfrm>
            <a:off x="179512" y="188640"/>
            <a:ext cx="8174732" cy="492397"/>
          </a:xfrm>
        </p:spPr>
        <p:txBody>
          <a:bodyPr>
            <a:normAutofit fontScale="90000"/>
          </a:bodyPr>
          <a:lstStyle/>
          <a:p>
            <a:r>
              <a:rPr lang="en-IN" b="1" dirty="0" err="1">
                <a:solidFill>
                  <a:srgbClr val="FF0000"/>
                </a:solidFill>
                <a:latin typeface="Times New Roman" panose="02020603050405020304" pitchFamily="18" charset="0"/>
                <a:cs typeface="Times New Roman" panose="02020603050405020304" pitchFamily="18" charset="0"/>
              </a:rPr>
              <a:t>Youtube</a:t>
            </a:r>
            <a:r>
              <a:rPr lang="en-IN" b="1" dirty="0">
                <a:solidFill>
                  <a:srgbClr val="FF0000"/>
                </a:solidFill>
                <a:latin typeface="Times New Roman" panose="02020603050405020304" pitchFamily="18" charset="0"/>
                <a:cs typeface="Times New Roman" panose="02020603050405020304" pitchFamily="18" charset="0"/>
              </a:rPr>
              <a:t> Links</a:t>
            </a:r>
          </a:p>
        </p:txBody>
      </p:sp>
      <p:sp>
        <p:nvSpPr>
          <p:cNvPr id="3" name="Content Placeholder 2">
            <a:extLst>
              <a:ext uri="{FF2B5EF4-FFF2-40B4-BE49-F238E27FC236}">
                <a16:creationId xmlns:a16="http://schemas.microsoft.com/office/drawing/2014/main" id="{B3F0E515-2B83-69F2-6F69-C54908E6CA01}"/>
              </a:ext>
            </a:extLst>
          </p:cNvPr>
          <p:cNvSpPr>
            <a:spLocks noGrp="1"/>
          </p:cNvSpPr>
          <p:nvPr>
            <p:ph idx="1"/>
          </p:nvPr>
        </p:nvSpPr>
        <p:spPr>
          <a:xfrm>
            <a:off x="179512" y="836712"/>
            <a:ext cx="8496944" cy="5340251"/>
          </a:xfrm>
        </p:spPr>
        <p:txBody>
          <a:bodyPr>
            <a:normAutofit/>
          </a:bodyPr>
          <a:lstStyle/>
          <a:p>
            <a:pPr marL="0" indent="0">
              <a:buNone/>
            </a:pPr>
            <a:r>
              <a:rPr lang="en-IN" sz="1800" b="1" dirty="0" err="1">
                <a:solidFill>
                  <a:schemeClr val="accent6">
                    <a:lumMod val="75000"/>
                  </a:schemeClr>
                </a:solidFill>
                <a:latin typeface="Times New Roman" panose="02020603050405020304" pitchFamily="18" charset="0"/>
                <a:cs typeface="Times New Roman" panose="02020603050405020304" pitchFamily="18" charset="0"/>
              </a:rPr>
              <a:t>biomethanation</a:t>
            </a:r>
            <a:r>
              <a:rPr lang="en-IN" sz="1800" b="1" dirty="0">
                <a:solidFill>
                  <a:schemeClr val="accent6">
                    <a:lumMod val="75000"/>
                  </a:schemeClr>
                </a:solidFill>
                <a:latin typeface="Times New Roman" panose="02020603050405020304" pitchFamily="18" charset="0"/>
                <a:cs typeface="Times New Roman" panose="02020603050405020304" pitchFamily="18" charset="0"/>
              </a:rPr>
              <a:t> process  </a:t>
            </a:r>
            <a:r>
              <a:rPr lang="en-IN" sz="1800" dirty="0">
                <a:solidFill>
                  <a:schemeClr val="accent6">
                    <a:lumMod val="75000"/>
                  </a:schemeClr>
                </a:solidFill>
                <a:latin typeface="Times New Roman" panose="02020603050405020304" pitchFamily="18" charset="0"/>
                <a:cs typeface="Times New Roman" panose="02020603050405020304" pitchFamily="18" charset="0"/>
              </a:rPr>
              <a:t>- </a:t>
            </a:r>
          </a:p>
          <a:p>
            <a:r>
              <a:rPr lang="en-IN" sz="1800" dirty="0">
                <a:latin typeface="Times New Roman" panose="02020603050405020304" pitchFamily="18" charset="0"/>
                <a:cs typeface="Times New Roman" panose="02020603050405020304" pitchFamily="18" charset="0"/>
                <a:hlinkClick r:id="rId2"/>
              </a:rPr>
              <a:t>https://www.youtube.com/watch?v=Hso54zFOuVY</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hlinkClick r:id="rId3"/>
              </a:rPr>
              <a:t>https://www.youtube.com/watch?v=-iYpPzeG7fI</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pPr marL="0" indent="0">
              <a:buNone/>
            </a:pPr>
            <a:r>
              <a:rPr lang="en-IN" sz="1800" b="1" dirty="0">
                <a:solidFill>
                  <a:schemeClr val="accent6">
                    <a:lumMod val="75000"/>
                  </a:schemeClr>
                </a:solidFill>
                <a:latin typeface="Times New Roman" panose="02020603050405020304" pitchFamily="18" charset="0"/>
                <a:cs typeface="Times New Roman" panose="02020603050405020304" pitchFamily="18" charset="0"/>
              </a:rPr>
              <a:t>Sampling Methods</a:t>
            </a:r>
          </a:p>
          <a:p>
            <a:r>
              <a:rPr lang="en-IN" sz="1800" dirty="0">
                <a:latin typeface="Times New Roman" panose="02020603050405020304" pitchFamily="18" charset="0"/>
                <a:cs typeface="Times New Roman" panose="02020603050405020304" pitchFamily="18" charset="0"/>
                <a:hlinkClick r:id="rId4"/>
              </a:rPr>
              <a:t>https://www.youtube.com/watch?v=Y9mYIs8NWGc</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hlinkClick r:id="rId5"/>
              </a:rPr>
              <a:t>https://www.youtube.com/watch?v=S_8gFOhRj_c</a:t>
            </a:r>
            <a:endParaRPr lang="en-IN" sz="1800" dirty="0">
              <a:latin typeface="Times New Roman" panose="02020603050405020304" pitchFamily="18" charset="0"/>
              <a:cs typeface="Times New Roman" panose="02020603050405020304" pitchFamily="18" charset="0"/>
            </a:endParaRPr>
          </a:p>
          <a:p>
            <a:pPr marL="0" indent="0">
              <a:buNone/>
            </a:pPr>
            <a:endParaRPr lang="en-IN" sz="1800" b="1" dirty="0">
              <a:solidFill>
                <a:schemeClr val="accent6">
                  <a:lumMod val="75000"/>
                </a:schemeClr>
              </a:solidFill>
              <a:latin typeface="Times New Roman" panose="02020603050405020304" pitchFamily="18" charset="0"/>
              <a:cs typeface="Times New Roman" panose="02020603050405020304" pitchFamily="18" charset="0"/>
            </a:endParaRPr>
          </a:p>
          <a:p>
            <a:pPr marL="0" indent="0">
              <a:buNone/>
            </a:pPr>
            <a:r>
              <a:rPr lang="en-IN" sz="1800" b="1" dirty="0">
                <a:solidFill>
                  <a:schemeClr val="accent6">
                    <a:lumMod val="75000"/>
                  </a:schemeClr>
                </a:solidFill>
                <a:latin typeface="Times New Roman" panose="02020603050405020304" pitchFamily="18" charset="0"/>
                <a:cs typeface="Times New Roman" panose="02020603050405020304" pitchFamily="18" charset="0"/>
              </a:rPr>
              <a:t>Zero MSW countries </a:t>
            </a:r>
          </a:p>
          <a:p>
            <a:pPr marL="0" indent="0">
              <a:buNone/>
            </a:pPr>
            <a:r>
              <a:rPr lang="en-IN" sz="1800" dirty="0">
                <a:latin typeface="Times New Roman" panose="02020603050405020304" pitchFamily="18" charset="0"/>
                <a:cs typeface="Times New Roman" panose="02020603050405020304" pitchFamily="18" charset="0"/>
              </a:rPr>
              <a:t>San </a:t>
            </a:r>
            <a:r>
              <a:rPr lang="en-IN" sz="1800" dirty="0" err="1">
                <a:latin typeface="Times New Roman" panose="02020603050405020304" pitchFamily="18" charset="0"/>
                <a:cs typeface="Times New Roman" panose="02020603050405020304" pitchFamily="18" charset="0"/>
              </a:rPr>
              <a:t>fransisco</a:t>
            </a:r>
            <a:r>
              <a:rPr lang="en-IN" sz="1800" dirty="0">
                <a:latin typeface="Times New Roman" panose="02020603050405020304" pitchFamily="18" charset="0"/>
                <a:cs typeface="Times New Roman" panose="02020603050405020304" pitchFamily="18" charset="0"/>
              </a:rPr>
              <a:t> - </a:t>
            </a:r>
            <a:r>
              <a:rPr lang="en-IN" sz="1800" dirty="0">
                <a:latin typeface="Times New Roman" panose="02020603050405020304" pitchFamily="18" charset="0"/>
                <a:cs typeface="Times New Roman" panose="02020603050405020304" pitchFamily="18" charset="0"/>
                <a:hlinkClick r:id="rId6"/>
              </a:rPr>
              <a:t>https://www.youtube.com/watch?v=Cg3OA1s8-SI</a:t>
            </a: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Singapore - </a:t>
            </a:r>
            <a:r>
              <a:rPr lang="en-IN" sz="1800" dirty="0">
                <a:latin typeface="Times New Roman" panose="02020603050405020304" pitchFamily="18" charset="0"/>
                <a:cs typeface="Times New Roman" panose="02020603050405020304" pitchFamily="18" charset="0"/>
                <a:hlinkClick r:id="rId7"/>
              </a:rPr>
              <a:t>https://www.youtube.com/watch?v=HYKANHHiBLs</a:t>
            </a: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https://www.youtube.com/watch?v=Ztjlo0epmeY</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415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3"/>
          <p:cNvSpPr txBox="1">
            <a:spLocks noGrp="1"/>
          </p:cNvSpPr>
          <p:nvPr>
            <p:ph type="title"/>
          </p:nvPr>
        </p:nvSpPr>
        <p:spPr>
          <a:xfrm>
            <a:off x="539552" y="504723"/>
            <a:ext cx="2563907" cy="549381"/>
          </a:xfrm>
          <a:prstGeom prst="rect">
            <a:avLst/>
          </a:prstGeom>
          <a:noFill/>
        </p:spPr>
        <p:txBody>
          <a:bodyPr wrap="none" rtlCol="0">
            <a:spAutoFit/>
          </a:bodyPr>
          <a:lstStyle/>
          <a:p>
            <a:r>
              <a:rPr lang="en-IN" b="1" dirty="0">
                <a:solidFill>
                  <a:srgbClr val="0070C0"/>
                </a:solidFill>
                <a:latin typeface="Times New Roman" panose="02020603050405020304" pitchFamily="18" charset="0"/>
                <a:cs typeface="Times New Roman" panose="02020603050405020304" pitchFamily="18" charset="0"/>
              </a:rPr>
              <a:t>Source based</a:t>
            </a:r>
          </a:p>
        </p:txBody>
      </p:sp>
      <p:pic>
        <p:nvPicPr>
          <p:cNvPr id="5" name="Picture 2" descr="1.1. Definition and classification of waste | MOOC: Auditing waste  management"/>
          <p:cNvPicPr>
            <a:picLocks noChangeAspect="1" noChangeArrowheads="1"/>
          </p:cNvPicPr>
          <p:nvPr/>
        </p:nvPicPr>
        <p:blipFill>
          <a:blip r:embed="rId2" cstate="print"/>
          <a:srcRect/>
          <a:stretch>
            <a:fillRect/>
          </a:stretch>
        </p:blipFill>
        <p:spPr bwMode="auto">
          <a:xfrm>
            <a:off x="539552" y="1258700"/>
            <a:ext cx="8186768" cy="5122627"/>
          </a:xfrm>
          <a:prstGeom prst="rect">
            <a:avLst/>
          </a:prstGeom>
          <a:noFill/>
        </p:spPr>
      </p:pic>
    </p:spTree>
    <p:extLst>
      <p:ext uri="{BB962C8B-B14F-4D97-AF65-F5344CB8AC3E}">
        <p14:creationId xmlns:p14="http://schemas.microsoft.com/office/powerpoint/2010/main" val="2128006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4515</TotalTime>
  <Words>8080</Words>
  <Application>Microsoft Office PowerPoint</Application>
  <PresentationFormat>On-screen Show (4:3)</PresentationFormat>
  <Paragraphs>443</Paragraphs>
  <Slides>86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Bahnschrift SemiBold Condensed</vt:lpstr>
      <vt:lpstr>Calibri</vt:lpstr>
      <vt:lpstr>Calibri Light</vt:lpstr>
      <vt:lpstr>Times New Roman</vt:lpstr>
      <vt:lpstr>Wingdings</vt:lpstr>
      <vt:lpstr>Office Theme</vt:lpstr>
      <vt:lpstr>MUNICIPAL SOLID WASTE MANAGEMENT  18CEO306T</vt:lpstr>
      <vt:lpstr>TOPICS – UNIT 1</vt:lpstr>
      <vt:lpstr>INTRODUCTION – SOLIDWASTE MANAGEMENT</vt:lpstr>
      <vt:lpstr>INTRODUCTION</vt:lpstr>
      <vt:lpstr>INTRODUCTION</vt:lpstr>
      <vt:lpstr>INTRODUCTION</vt:lpstr>
      <vt:lpstr>OBJECTIVES – SOLID WASTE MANAGEMENT</vt:lpstr>
      <vt:lpstr>SOURCES OF SOLID WASTES</vt:lpstr>
      <vt:lpstr>Source based</vt:lpstr>
      <vt:lpstr>Type based</vt:lpstr>
      <vt:lpstr>SOURCES OF SOLID WASTES</vt:lpstr>
      <vt:lpstr>SOURCES OF SOLID WASTES/ SOURCE BASED</vt:lpstr>
      <vt:lpstr>PowerPoint Presentation</vt:lpstr>
      <vt:lpstr> </vt:lpstr>
      <vt:lpstr>PowerPoint Presentation</vt:lpstr>
      <vt:lpstr>SOURCES OF SOLID WASTES</vt:lpstr>
      <vt:lpstr>PowerPoint Presentation</vt:lpstr>
      <vt:lpstr>PowerPoint Presentation</vt:lpstr>
      <vt:lpstr>PowerPoint Presentation</vt:lpstr>
      <vt:lpstr>PowerPoint Presentation</vt:lpstr>
      <vt:lpstr>PowerPoint Presentation</vt:lpstr>
      <vt:lpstr>PowerPoint Presentation</vt:lpstr>
      <vt:lpstr>CHARACTERISTICS OF WASTES</vt:lpstr>
      <vt:lpstr>CHARACTERISTICS OF WASTES - PHYSICAL</vt:lpstr>
      <vt:lpstr>CHARACTERISTICS OF WASTES - PHYSICAL</vt:lpstr>
      <vt:lpstr>CHARACTERISTICS OF WASTES - CHEMICAL</vt:lpstr>
      <vt:lpstr>CHARACTERISTICS OF WASTES - CHEMICAL</vt:lpstr>
      <vt:lpstr>CHARACTERISTICS OF WASTES - BIOLOGICAL</vt:lpstr>
      <vt:lpstr>PUBLIC HEALTH EFFECT</vt:lpstr>
      <vt:lpstr>PUBLIC HEALTH EFFECT</vt:lpstr>
      <vt:lpstr>PUBLIC HEALTH EFFECT</vt:lpstr>
      <vt:lpstr>PUBLIC HEALTH EFFECT</vt:lpstr>
      <vt:lpstr>ENVIRONMENTAL EFFECT</vt:lpstr>
      <vt:lpstr>ENVIRONMENTAL EFFECT</vt:lpstr>
      <vt:lpstr>ENVIRONMENTAL EFFECT</vt:lpstr>
      <vt:lpstr>ENVIRONMENTAL EFFECT</vt:lpstr>
      <vt:lpstr>SALIENT FEATURES OF HANDLING AND MANAGING SOLID WASTE - INDIA</vt:lpstr>
      <vt:lpstr>SALIENT FEATURES OF HANDLING AND MANAGING SOLID WASTE - INDIA</vt:lpstr>
      <vt:lpstr>INDIAN LEGISLATION ON MANAGING AND HANDLING SOLID WASTE</vt:lpstr>
      <vt:lpstr>METHODS OF SAMPLING </vt:lpstr>
      <vt:lpstr>METHODS OF SAMPLING</vt:lpstr>
      <vt:lpstr>METHODS OF SAMPLING</vt:lpstr>
      <vt:lpstr>METHODS OF SAMPLING</vt:lpstr>
      <vt:lpstr>METHODS OF SAMPLING</vt:lpstr>
      <vt:lpstr>SOURCE POINTS OF SOLID WASTE</vt:lpstr>
      <vt:lpstr>EFFECTS OF SOLID WASTE</vt:lpstr>
      <vt:lpstr>EFFECTS OF SOLID WASTE</vt:lpstr>
      <vt:lpstr>EFFECTS OF SOLID WASTE</vt:lpstr>
      <vt:lpstr>EFFECTS OF SOLID WASTE</vt:lpstr>
      <vt:lpstr>CASE STUDY: STATUS OF WASTE GENERATION IN BANGALORE</vt:lpstr>
      <vt:lpstr>CASE STUDY: STATUS OF WASTE GENERATION IN BANGALORE</vt:lpstr>
      <vt:lpstr>CASE STUDY: STATUS OF WASTE GENERATION IN BANGALORE</vt:lpstr>
      <vt:lpstr>CASE STUDY: STATUS OF WASTE GENERATION IN BANGALORE</vt:lpstr>
      <vt:lpstr>CASE STUDY: STATUS OF WASTE GENERATION IN BANGALORE</vt:lpstr>
      <vt:lpstr>PUBLIC AWARENESS AND PRACTICES IN WASTE MANAGEMENT </vt:lpstr>
      <vt:lpstr>PUBLIC AWARENESS AND PRACTICES IN WASTE MANAGEMENT </vt:lpstr>
      <vt:lpstr>PUBLIC AWARENESS AND PRACTICES IN WASTE MANAGEMENT </vt:lpstr>
      <vt:lpstr>PUBLIC AWARENESS AND PRACTICES IN WASTE MANAGEMENT </vt:lpstr>
      <vt:lpstr>PUBLIC AWARENESS AND PRACTICES IN WASTE MANAGEMENT </vt:lpstr>
      <vt:lpstr>PUBLIC AWARENESS AND PRACTICES IN WASTE MANAGEMENT </vt:lpstr>
      <vt:lpstr>FACTORS AFFECTING SWM SYSTEM  </vt:lpstr>
      <vt:lpstr>FACTORS AFFECTING SWM SYSTEM</vt:lpstr>
      <vt:lpstr>FACTORS AFFECTING SWM SYSTEM</vt:lpstr>
      <vt:lpstr>FACTORS AFFECTING SWM SYSTEM</vt:lpstr>
      <vt:lpstr>FACTORS AFFECTING SWM SYSTEM</vt:lpstr>
      <vt:lpstr>FACTORS AFFECTING SWM SYSTEM</vt:lpstr>
      <vt:lpstr>FACTORS AFFECTING SWM SYSTEM</vt:lpstr>
      <vt:lpstr>PROGRESS OF MSW MANAGEMENT IN INDIA </vt:lpstr>
      <vt:lpstr>PROGRESS OF MSW MANAGEMENT IN INDIA</vt:lpstr>
      <vt:lpstr>PROGRESS OF MSW MANAGEMENT IN INDIA  </vt:lpstr>
      <vt:lpstr>PROGRESS OF MSW MANAGEMENT IN INDIA</vt:lpstr>
      <vt:lpstr>PROGRESS OF MSW MANAGEMENT IN INDIA</vt:lpstr>
      <vt:lpstr>PROGRESS OF MSW MANAGEMENT IN INDIA</vt:lpstr>
      <vt:lpstr>PROGRESS OF MSW MANAGEMENT IN INDIA</vt:lpstr>
      <vt:lpstr>PROGRESS OF MSW MANAGEMENT IN INDIA</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lpstr>Youtube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Windows</cp:lastModifiedBy>
  <cp:revision>678</cp:revision>
  <dcterms:created xsi:type="dcterms:W3CDTF">2019-01-07T03:41:29Z</dcterms:created>
  <dcterms:modified xsi:type="dcterms:W3CDTF">2022-07-26T10:03:45Z</dcterms:modified>
</cp:coreProperties>
</file>